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5412" r:id="rId1"/>
  </p:sldMasterIdLst>
  <p:notesMasterIdLst>
    <p:notesMasterId r:id="rId56"/>
  </p:notesMasterIdLst>
  <p:handoutMasterIdLst>
    <p:handoutMasterId r:id="rId57"/>
  </p:handoutMasterIdLst>
  <p:sldIdLst>
    <p:sldId id="361" r:id="rId2"/>
    <p:sldId id="625" r:id="rId3"/>
    <p:sldId id="550" r:id="rId4"/>
    <p:sldId id="510" r:id="rId5"/>
    <p:sldId id="518" r:id="rId6"/>
    <p:sldId id="405" r:id="rId7"/>
    <p:sldId id="532" r:id="rId8"/>
    <p:sldId id="646" r:id="rId9"/>
    <p:sldId id="534" r:id="rId10"/>
    <p:sldId id="536" r:id="rId11"/>
    <p:sldId id="504" r:id="rId12"/>
    <p:sldId id="477" r:id="rId13"/>
    <p:sldId id="672" r:id="rId14"/>
    <p:sldId id="627" r:id="rId15"/>
    <p:sldId id="628" r:id="rId16"/>
    <p:sldId id="648" r:id="rId17"/>
    <p:sldId id="432" r:id="rId18"/>
    <p:sldId id="602" r:id="rId19"/>
    <p:sldId id="673" r:id="rId20"/>
    <p:sldId id="621" r:id="rId21"/>
    <p:sldId id="620" r:id="rId22"/>
    <p:sldId id="624" r:id="rId23"/>
    <p:sldId id="428" r:id="rId24"/>
    <p:sldId id="524" r:id="rId25"/>
    <p:sldId id="617" r:id="rId26"/>
    <p:sldId id="512" r:id="rId27"/>
    <p:sldId id="511" r:id="rId28"/>
    <p:sldId id="519" r:id="rId29"/>
    <p:sldId id="522" r:id="rId30"/>
    <p:sldId id="525" r:id="rId31"/>
    <p:sldId id="654" r:id="rId32"/>
    <p:sldId id="619" r:id="rId33"/>
    <p:sldId id="652" r:id="rId34"/>
    <p:sldId id="669" r:id="rId35"/>
    <p:sldId id="565" r:id="rId36"/>
    <p:sldId id="589" r:id="rId37"/>
    <p:sldId id="499" r:id="rId38"/>
    <p:sldId id="591" r:id="rId39"/>
    <p:sldId id="594" r:id="rId40"/>
    <p:sldId id="592" r:id="rId41"/>
    <p:sldId id="600" r:id="rId42"/>
    <p:sldId id="674" r:id="rId43"/>
    <p:sldId id="529" r:id="rId44"/>
    <p:sldId id="541" r:id="rId45"/>
    <p:sldId id="649" r:id="rId46"/>
    <p:sldId id="609" r:id="rId47"/>
    <p:sldId id="608" r:id="rId48"/>
    <p:sldId id="675" r:id="rId49"/>
    <p:sldId id="611" r:id="rId50"/>
    <p:sldId id="612" r:id="rId51"/>
    <p:sldId id="613" r:id="rId52"/>
    <p:sldId id="614" r:id="rId53"/>
    <p:sldId id="581" r:id="rId54"/>
    <p:sldId id="676" r:id="rId55"/>
  </p:sldIdLst>
  <p:sldSz cx="12192000" cy="6858000"/>
  <p:notesSz cx="7102475" cy="9388475"/>
  <p:custDataLst>
    <p:tags r:id="rId5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7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00"/>
    <a:srgbClr val="3366CC"/>
    <a:srgbClr val="FF6699"/>
    <a:srgbClr val="FF0000"/>
    <a:srgbClr val="FF3300"/>
    <a:srgbClr val="CCCC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28" autoAdjust="0"/>
    <p:restoredTop sz="77981" autoAdjust="0"/>
  </p:normalViewPr>
  <p:slideViewPr>
    <p:cSldViewPr>
      <p:cViewPr varScale="1">
        <p:scale>
          <a:sx n="86" d="100"/>
          <a:sy n="86" d="100"/>
        </p:scale>
        <p:origin x="1134" y="90"/>
      </p:cViewPr>
      <p:guideLst>
        <p:guide orient="horz" pos="2160"/>
        <p:guide pos="3840"/>
      </p:guideLst>
    </p:cSldViewPr>
  </p:slideViewPr>
  <p:outlineViewPr>
    <p:cViewPr>
      <p:scale>
        <a:sx n="33" d="100"/>
        <a:sy n="33" d="100"/>
      </p:scale>
      <p:origin x="0" y="-1440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786" y="84"/>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 Id="rId116"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3778" name="Rectangle 2"/>
          <p:cNvSpPr>
            <a:spLocks noGrp="1" noChangeArrowheads="1"/>
          </p:cNvSpPr>
          <p:nvPr>
            <p:ph type="hdr" sz="quarter"/>
          </p:nvPr>
        </p:nvSpPr>
        <p:spPr bwMode="auto">
          <a:xfrm>
            <a:off x="0" y="0"/>
            <a:ext cx="3077633" cy="469104"/>
          </a:xfrm>
          <a:prstGeom prst="rect">
            <a:avLst/>
          </a:prstGeom>
          <a:noFill/>
          <a:ln w="9525">
            <a:noFill/>
            <a:miter lim="800000"/>
            <a:headEnd/>
            <a:tailEnd/>
          </a:ln>
          <a:effectLst/>
        </p:spPr>
        <p:txBody>
          <a:bodyPr vert="horz" wrap="square" lIns="94229" tIns="47115" rIns="94229" bIns="47115" numCol="1" anchor="t" anchorCtr="0" compatLnSpc="1">
            <a:prstTxWarp prst="textNoShape">
              <a:avLst/>
            </a:prstTxWarp>
          </a:bodyPr>
          <a:lstStyle>
            <a:lvl1pPr>
              <a:defRPr sz="1200">
                <a:latin typeface="Calibri" panose="020F0502020204030204" pitchFamily="34" charset="0"/>
                <a:cs typeface="Arial" panose="020B0604020202020204" pitchFamily="34" charset="0"/>
              </a:defRPr>
            </a:lvl1pPr>
          </a:lstStyle>
          <a:p>
            <a:pPr>
              <a:defRPr/>
            </a:pPr>
            <a:endParaRPr lang="en-US" altLang="en-US" dirty="0">
              <a:cs typeface="Calibri" panose="020F0502020204030204" pitchFamily="34" charset="0"/>
            </a:endParaRPr>
          </a:p>
        </p:txBody>
      </p:sp>
      <p:sp>
        <p:nvSpPr>
          <p:cNvPr id="203779" name="Rectangle 3"/>
          <p:cNvSpPr>
            <a:spLocks noGrp="1" noChangeArrowheads="1"/>
          </p:cNvSpPr>
          <p:nvPr>
            <p:ph type="dt" sz="quarter" idx="1"/>
          </p:nvPr>
        </p:nvSpPr>
        <p:spPr bwMode="auto">
          <a:xfrm>
            <a:off x="4023237" y="0"/>
            <a:ext cx="3077633" cy="469104"/>
          </a:xfrm>
          <a:prstGeom prst="rect">
            <a:avLst/>
          </a:prstGeom>
          <a:noFill/>
          <a:ln w="9525">
            <a:noFill/>
            <a:miter lim="800000"/>
            <a:headEnd/>
            <a:tailEnd/>
          </a:ln>
          <a:effectLst/>
        </p:spPr>
        <p:txBody>
          <a:bodyPr vert="horz" wrap="square" lIns="94229" tIns="47115" rIns="94229" bIns="47115" numCol="1" anchor="t" anchorCtr="0" compatLnSpc="1">
            <a:prstTxWarp prst="textNoShape">
              <a:avLst/>
            </a:prstTxWarp>
          </a:bodyPr>
          <a:lstStyle>
            <a:lvl1pPr algn="r">
              <a:defRPr sz="1200">
                <a:latin typeface="Calibri" panose="020F0502020204030204" pitchFamily="34" charset="0"/>
                <a:cs typeface="Arial" panose="020B0604020202020204" pitchFamily="34" charset="0"/>
              </a:defRPr>
            </a:lvl1pPr>
          </a:lstStyle>
          <a:p>
            <a:pPr>
              <a:defRPr/>
            </a:pPr>
            <a:fld id="{E72D5862-0136-4801-9E19-7F83DD6858AC}" type="datetimeFigureOut">
              <a:rPr lang="en-US" altLang="en-US">
                <a:cs typeface="Calibri" panose="020F0502020204030204" pitchFamily="34" charset="0"/>
              </a:rPr>
              <a:pPr>
                <a:defRPr/>
              </a:pPr>
              <a:t>10/9/2018</a:t>
            </a:fld>
            <a:endParaRPr lang="en-US" altLang="en-US" dirty="0">
              <a:cs typeface="Calibri" panose="020F0502020204030204" pitchFamily="34" charset="0"/>
            </a:endParaRPr>
          </a:p>
        </p:txBody>
      </p:sp>
      <p:sp>
        <p:nvSpPr>
          <p:cNvPr id="203780" name="Rectangle 4"/>
          <p:cNvSpPr>
            <a:spLocks noGrp="1" noChangeArrowheads="1"/>
          </p:cNvSpPr>
          <p:nvPr>
            <p:ph type="ftr" sz="quarter" idx="2"/>
          </p:nvPr>
        </p:nvSpPr>
        <p:spPr bwMode="auto">
          <a:xfrm>
            <a:off x="0" y="8917770"/>
            <a:ext cx="3077633" cy="469104"/>
          </a:xfrm>
          <a:prstGeom prst="rect">
            <a:avLst/>
          </a:prstGeom>
          <a:noFill/>
          <a:ln w="9525">
            <a:noFill/>
            <a:miter lim="800000"/>
            <a:headEnd/>
            <a:tailEnd/>
          </a:ln>
          <a:effectLst/>
        </p:spPr>
        <p:txBody>
          <a:bodyPr vert="horz" wrap="square" lIns="94229" tIns="47115" rIns="94229" bIns="47115" numCol="1" anchor="b" anchorCtr="0" compatLnSpc="1">
            <a:prstTxWarp prst="textNoShape">
              <a:avLst/>
            </a:prstTxWarp>
          </a:bodyPr>
          <a:lstStyle>
            <a:lvl1pPr>
              <a:defRPr sz="1200">
                <a:latin typeface="Calibri" panose="020F0502020204030204" pitchFamily="34" charset="0"/>
                <a:cs typeface="Arial" panose="020B0604020202020204" pitchFamily="34" charset="0"/>
              </a:defRPr>
            </a:lvl1pPr>
          </a:lstStyle>
          <a:p>
            <a:pPr>
              <a:defRPr/>
            </a:pPr>
            <a:endParaRPr lang="en-US" altLang="en-US" dirty="0">
              <a:cs typeface="Calibri" panose="020F0502020204030204" pitchFamily="34" charset="0"/>
            </a:endParaRPr>
          </a:p>
        </p:txBody>
      </p:sp>
      <p:sp>
        <p:nvSpPr>
          <p:cNvPr id="203781" name="Rectangle 5"/>
          <p:cNvSpPr>
            <a:spLocks noGrp="1" noChangeArrowheads="1"/>
          </p:cNvSpPr>
          <p:nvPr>
            <p:ph type="sldNum" sz="quarter" idx="3"/>
          </p:nvPr>
        </p:nvSpPr>
        <p:spPr bwMode="auto">
          <a:xfrm>
            <a:off x="4023237" y="8917770"/>
            <a:ext cx="3077633" cy="469104"/>
          </a:xfrm>
          <a:prstGeom prst="rect">
            <a:avLst/>
          </a:prstGeom>
          <a:noFill/>
          <a:ln w="9525">
            <a:noFill/>
            <a:miter lim="800000"/>
            <a:headEnd/>
            <a:tailEnd/>
          </a:ln>
          <a:effectLst/>
        </p:spPr>
        <p:txBody>
          <a:bodyPr vert="horz" wrap="square" lIns="94229" tIns="47115" rIns="94229" bIns="47115" numCol="1" anchor="b" anchorCtr="0" compatLnSpc="1">
            <a:prstTxWarp prst="textNoShape">
              <a:avLst/>
            </a:prstTxWarp>
          </a:bodyPr>
          <a:lstStyle>
            <a:lvl1pPr algn="r">
              <a:defRPr sz="1200">
                <a:latin typeface="Calibri" pitchFamily="34" charset="0"/>
              </a:defRPr>
            </a:lvl1pPr>
          </a:lstStyle>
          <a:p>
            <a:pPr>
              <a:defRPr/>
            </a:pPr>
            <a:fld id="{E648C911-1B8C-4215-BE4D-72DA61D58A58}" type="slidenum">
              <a:rPr lang="en-US" altLang="en-US">
                <a:cs typeface="Calibri" panose="020F0502020204030204" pitchFamily="34" charset="0"/>
              </a:rPr>
              <a:pPr>
                <a:defRPr/>
              </a:pPr>
              <a:t>‹#›</a:t>
            </a:fld>
            <a:endParaRPr lang="en-US" altLang="en-US" dirty="0">
              <a:cs typeface="Calibri" panose="020F0502020204030204" pitchFamily="34" charset="0"/>
            </a:endParaRPr>
          </a:p>
        </p:txBody>
      </p:sp>
    </p:spTree>
    <p:extLst>
      <p:ext uri="{BB962C8B-B14F-4D97-AF65-F5344CB8AC3E}">
        <p14:creationId xmlns:p14="http://schemas.microsoft.com/office/powerpoint/2010/main" val="37827378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77633" cy="469104"/>
          </a:xfrm>
          <a:prstGeom prst="rect">
            <a:avLst/>
          </a:prstGeom>
          <a:noFill/>
          <a:ln w="9525">
            <a:noFill/>
            <a:miter lim="800000"/>
            <a:headEnd/>
            <a:tailEnd/>
          </a:ln>
          <a:effectLst/>
        </p:spPr>
        <p:txBody>
          <a:bodyPr vert="horz" wrap="square" lIns="94229" tIns="47115" rIns="94229" bIns="47115" numCol="1" anchor="t" anchorCtr="0" compatLnSpc="1">
            <a:prstTxWarp prst="textNoShape">
              <a:avLst/>
            </a:prstTxWarp>
          </a:bodyPr>
          <a:lstStyle>
            <a:lvl1pPr eaLnBrk="1" hangingPunct="1">
              <a:defRPr sz="1200">
                <a:latin typeface="Calibri" panose="020F0502020204030204" pitchFamily="34" charset="0"/>
                <a:cs typeface="Calibri" panose="020F0502020204030204" pitchFamily="34" charset="0"/>
              </a:defRPr>
            </a:lvl1pPr>
          </a:lstStyle>
          <a:p>
            <a:pPr>
              <a:defRPr/>
            </a:pPr>
            <a:endParaRPr lang="en-US" altLang="en-US" dirty="0"/>
          </a:p>
        </p:txBody>
      </p:sp>
      <p:sp>
        <p:nvSpPr>
          <p:cNvPr id="22531" name="Rectangle 3"/>
          <p:cNvSpPr>
            <a:spLocks noGrp="1" noChangeArrowheads="1"/>
          </p:cNvSpPr>
          <p:nvPr>
            <p:ph type="dt" idx="1"/>
          </p:nvPr>
        </p:nvSpPr>
        <p:spPr bwMode="auto">
          <a:xfrm>
            <a:off x="4023237" y="0"/>
            <a:ext cx="3077633" cy="469104"/>
          </a:xfrm>
          <a:prstGeom prst="rect">
            <a:avLst/>
          </a:prstGeom>
          <a:noFill/>
          <a:ln w="9525">
            <a:noFill/>
            <a:miter lim="800000"/>
            <a:headEnd/>
            <a:tailEnd/>
          </a:ln>
          <a:effectLst/>
        </p:spPr>
        <p:txBody>
          <a:bodyPr vert="horz" wrap="square" lIns="94229" tIns="47115" rIns="94229" bIns="47115" numCol="1" anchor="t" anchorCtr="0" compatLnSpc="1">
            <a:prstTxWarp prst="textNoShape">
              <a:avLst/>
            </a:prstTxWarp>
          </a:bodyPr>
          <a:lstStyle>
            <a:lvl1pPr algn="r" eaLnBrk="1" hangingPunct="1">
              <a:defRPr sz="1200">
                <a:latin typeface="Calibri" panose="020F0502020204030204" pitchFamily="34" charset="0"/>
                <a:cs typeface="Calibri" panose="020F0502020204030204" pitchFamily="34" charset="0"/>
              </a:defRPr>
            </a:lvl1pPr>
          </a:lstStyle>
          <a:p>
            <a:pPr>
              <a:defRPr/>
            </a:pPr>
            <a:endParaRPr lang="en-US" altLang="en-US" dirty="0"/>
          </a:p>
        </p:txBody>
      </p:sp>
      <p:sp>
        <p:nvSpPr>
          <p:cNvPr id="136196" name="Rectangle 4"/>
          <p:cNvSpPr>
            <a:spLocks noGrp="1" noRot="1" noChangeAspect="1" noChangeArrowheads="1" noTextEdit="1"/>
          </p:cNvSpPr>
          <p:nvPr>
            <p:ph type="sldImg" idx="2"/>
          </p:nvPr>
        </p:nvSpPr>
        <p:spPr bwMode="auto">
          <a:xfrm>
            <a:off x="422275" y="704850"/>
            <a:ext cx="6257925" cy="3521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709606" y="4458886"/>
            <a:ext cx="5683264" cy="4225133"/>
          </a:xfrm>
          <a:prstGeom prst="rect">
            <a:avLst/>
          </a:prstGeom>
          <a:noFill/>
          <a:ln w="9525">
            <a:noFill/>
            <a:miter lim="800000"/>
            <a:headEnd/>
            <a:tailEnd/>
          </a:ln>
          <a:effectLst/>
        </p:spPr>
        <p:txBody>
          <a:bodyPr vert="horz" wrap="square" lIns="94229" tIns="47115" rIns="94229" bIns="47115"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2534" name="Rectangle 6"/>
          <p:cNvSpPr>
            <a:spLocks noGrp="1" noChangeArrowheads="1"/>
          </p:cNvSpPr>
          <p:nvPr>
            <p:ph type="ftr" sz="quarter" idx="4"/>
          </p:nvPr>
        </p:nvSpPr>
        <p:spPr bwMode="auto">
          <a:xfrm>
            <a:off x="0" y="8917770"/>
            <a:ext cx="3077633" cy="469104"/>
          </a:xfrm>
          <a:prstGeom prst="rect">
            <a:avLst/>
          </a:prstGeom>
          <a:noFill/>
          <a:ln w="9525">
            <a:noFill/>
            <a:miter lim="800000"/>
            <a:headEnd/>
            <a:tailEnd/>
          </a:ln>
          <a:effectLst/>
        </p:spPr>
        <p:txBody>
          <a:bodyPr vert="horz" wrap="square" lIns="94229" tIns="47115" rIns="94229" bIns="47115" numCol="1" anchor="b" anchorCtr="0" compatLnSpc="1">
            <a:prstTxWarp prst="textNoShape">
              <a:avLst/>
            </a:prstTxWarp>
          </a:bodyPr>
          <a:lstStyle>
            <a:lvl1pPr eaLnBrk="1" hangingPunct="1">
              <a:defRPr sz="1200">
                <a:latin typeface="Calibri" panose="020F0502020204030204" pitchFamily="34" charset="0"/>
                <a:cs typeface="Calibri" panose="020F0502020204030204" pitchFamily="34" charset="0"/>
              </a:defRPr>
            </a:lvl1pPr>
          </a:lstStyle>
          <a:p>
            <a:pPr>
              <a:defRPr/>
            </a:pPr>
            <a:endParaRPr lang="en-US" altLang="en-US" dirty="0"/>
          </a:p>
        </p:txBody>
      </p:sp>
      <p:sp>
        <p:nvSpPr>
          <p:cNvPr id="22535" name="Rectangle 7"/>
          <p:cNvSpPr>
            <a:spLocks noGrp="1" noChangeArrowheads="1"/>
          </p:cNvSpPr>
          <p:nvPr>
            <p:ph type="sldNum" sz="quarter" idx="5"/>
          </p:nvPr>
        </p:nvSpPr>
        <p:spPr bwMode="auto">
          <a:xfrm>
            <a:off x="4023237" y="8917770"/>
            <a:ext cx="3077633" cy="469104"/>
          </a:xfrm>
          <a:prstGeom prst="rect">
            <a:avLst/>
          </a:prstGeom>
          <a:noFill/>
          <a:ln w="9525">
            <a:noFill/>
            <a:miter lim="800000"/>
            <a:headEnd/>
            <a:tailEnd/>
          </a:ln>
          <a:effectLst/>
        </p:spPr>
        <p:txBody>
          <a:bodyPr vert="horz" wrap="square" lIns="94229" tIns="47115" rIns="94229" bIns="47115" numCol="1" anchor="b" anchorCtr="0" compatLnSpc="1">
            <a:prstTxWarp prst="textNoShape">
              <a:avLst/>
            </a:prstTxWarp>
          </a:bodyPr>
          <a:lstStyle>
            <a:lvl1pPr algn="r" eaLnBrk="1" hangingPunct="1">
              <a:defRPr sz="1200">
                <a:latin typeface="Calibri" pitchFamily="34" charset="0"/>
                <a:cs typeface="Calibri" panose="020F0502020204030204" pitchFamily="34" charset="0"/>
              </a:defRPr>
            </a:lvl1pPr>
          </a:lstStyle>
          <a:p>
            <a:pPr>
              <a:defRPr/>
            </a:pPr>
            <a:fld id="{5FA57655-049D-439C-87B9-0E9D9218E8D3}" type="slidenum">
              <a:rPr lang="en-US" altLang="en-US" smtClean="0"/>
              <a:pPr>
                <a:defRPr/>
              </a:pPr>
              <a:t>‹#›</a:t>
            </a:fld>
            <a:endParaRPr lang="en-US" altLang="en-US" dirty="0"/>
          </a:p>
        </p:txBody>
      </p:sp>
    </p:spTree>
    <p:extLst>
      <p:ext uri="{BB962C8B-B14F-4D97-AF65-F5344CB8AC3E}">
        <p14:creationId xmlns:p14="http://schemas.microsoft.com/office/powerpoint/2010/main" val="345799715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b="1" kern="1200">
        <a:solidFill>
          <a:schemeClr val="tx1"/>
        </a:solidFill>
        <a:latin typeface="Calibri" panose="020F0502020204030204" pitchFamily="34" charset="0"/>
        <a:ea typeface="+mn-ea"/>
        <a:cs typeface="Calibri" panose="020F0502020204030204" pitchFamily="34" charset="0"/>
      </a:defRPr>
    </a:lvl1pPr>
    <a:lvl2pPr marL="457200" algn="l" defTabSz="457200" rtl="0" eaLnBrk="0" fontAlgn="base" hangingPunct="0">
      <a:spcBef>
        <a:spcPct val="30000"/>
      </a:spcBef>
      <a:spcAft>
        <a:spcPct val="0"/>
      </a:spcAft>
      <a:defRPr sz="1200" b="1" kern="1200">
        <a:solidFill>
          <a:schemeClr val="tx1"/>
        </a:solidFill>
        <a:latin typeface="Calibri" panose="020F0502020204030204" pitchFamily="34" charset="0"/>
        <a:ea typeface="+mn-ea"/>
        <a:cs typeface="Calibri" panose="020F0502020204030204" pitchFamily="34" charset="0"/>
      </a:defRPr>
    </a:lvl2pPr>
    <a:lvl3pPr marL="914400" algn="l" defTabSz="457200" rtl="0" eaLnBrk="0" fontAlgn="base" hangingPunct="0">
      <a:spcBef>
        <a:spcPct val="30000"/>
      </a:spcBef>
      <a:spcAft>
        <a:spcPct val="0"/>
      </a:spcAft>
      <a:defRPr sz="1200" b="1" kern="1200">
        <a:solidFill>
          <a:schemeClr val="tx1"/>
        </a:solidFill>
        <a:latin typeface="Calibri" panose="020F0502020204030204" pitchFamily="34" charset="0"/>
        <a:ea typeface="+mn-ea"/>
        <a:cs typeface="Calibri" panose="020F0502020204030204" pitchFamily="34" charset="0"/>
      </a:defRPr>
    </a:lvl3pPr>
    <a:lvl4pPr marL="1371600" algn="l" defTabSz="457200" rtl="0" eaLnBrk="0" fontAlgn="base" hangingPunct="0">
      <a:spcBef>
        <a:spcPct val="30000"/>
      </a:spcBef>
      <a:spcAft>
        <a:spcPct val="0"/>
      </a:spcAft>
      <a:defRPr sz="1200" b="1" kern="1200">
        <a:solidFill>
          <a:schemeClr val="tx1"/>
        </a:solidFill>
        <a:latin typeface="Calibri" panose="020F0502020204030204" pitchFamily="34" charset="0"/>
        <a:ea typeface="+mn-ea"/>
        <a:cs typeface="Calibri" panose="020F0502020204030204" pitchFamily="34" charset="0"/>
      </a:defRPr>
    </a:lvl4pPr>
    <a:lvl5pPr marL="1828800" algn="l" defTabSz="457200" rtl="0" eaLnBrk="0" fontAlgn="base" hangingPunct="0">
      <a:spcBef>
        <a:spcPct val="30000"/>
      </a:spcBef>
      <a:spcAft>
        <a:spcPct val="0"/>
      </a:spcAft>
      <a:defRPr sz="1200" b="1" kern="1200">
        <a:solidFill>
          <a:schemeClr val="tx1"/>
        </a:solidFill>
        <a:latin typeface="Calibri" panose="020F0502020204030204" pitchFamily="34" charset="0"/>
        <a:ea typeface="+mn-ea"/>
        <a:cs typeface="Calibri" panose="020F050202020403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en.wikisource.org/wiki/Energy_Improvement_and_Extension_Act_of_2008#SEC._403._BROKER_REPORTING_OF_CUSTOMER.27S_BASIS_IN_SECURITIES_TRANSACTIONS."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en.wikisource.org/wiki/Energy_Improvement_and_Extension_Act_of_2008" TargetMode="External"/><Relationship Id="rId5" Type="http://schemas.openxmlformats.org/officeDocument/2006/relationships/hyperlink" Target="https://en.wikipedia.org/wiki/Public_Law_110-343" TargetMode="External"/><Relationship Id="rId4" Type="http://schemas.openxmlformats.org/officeDocument/2006/relationships/hyperlink" Target="https://en.wikipedia.org/wiki/Energy_Improvement_and_Extension_Act_of_2008"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txBox="1">
            <a:spLocks noGrp="1" noChangeArrowheads="1"/>
          </p:cNvSpPr>
          <p:nvPr/>
        </p:nvSpPr>
        <p:spPr bwMode="auto">
          <a:xfrm>
            <a:off x="4023237" y="8917770"/>
            <a:ext cx="3077633" cy="46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229" tIns="47115" rIns="94229" bIns="47115" anchor="b"/>
          <a:lstStyle>
            <a:lvl1pPr>
              <a:spcBef>
                <a:spcPct val="30000"/>
              </a:spcBef>
              <a:defRPr sz="1200">
                <a:solidFill>
                  <a:schemeClr val="tx1"/>
                </a:solidFill>
                <a:latin typeface="Calibri" pitchFamily="34" charset="0"/>
                <a:cs typeface="Arial" charset="0"/>
              </a:defRPr>
            </a:lvl1pPr>
            <a:lvl2pPr marL="742950" indent="-285750">
              <a:spcBef>
                <a:spcPct val="30000"/>
              </a:spcBef>
              <a:defRPr sz="1200">
                <a:solidFill>
                  <a:schemeClr val="tx1"/>
                </a:solidFill>
                <a:latin typeface="Calibri" pitchFamily="34" charset="0"/>
                <a:cs typeface="Arial" charset="0"/>
              </a:defRPr>
            </a:lvl2pPr>
            <a:lvl3pPr marL="1143000" indent="-228600">
              <a:spcBef>
                <a:spcPct val="30000"/>
              </a:spcBef>
              <a:defRPr sz="1200">
                <a:solidFill>
                  <a:schemeClr val="tx1"/>
                </a:solidFill>
                <a:latin typeface="Calibri" pitchFamily="34" charset="0"/>
                <a:cs typeface="Arial" charset="0"/>
              </a:defRPr>
            </a:lvl3pPr>
            <a:lvl4pPr marL="1600200" indent="-228600">
              <a:spcBef>
                <a:spcPct val="30000"/>
              </a:spcBef>
              <a:defRPr sz="1200">
                <a:solidFill>
                  <a:schemeClr val="tx1"/>
                </a:solidFill>
                <a:latin typeface="Calibri" pitchFamily="34" charset="0"/>
                <a:cs typeface="Arial" charset="0"/>
              </a:defRPr>
            </a:lvl4pPr>
            <a:lvl5pPr marL="2057400" indent="-22860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lgn="r" eaLnBrk="1" hangingPunct="1">
              <a:spcBef>
                <a:spcPct val="0"/>
              </a:spcBef>
            </a:pPr>
            <a:fld id="{704D9CB6-61AF-4688-B91A-C8728045491D}" type="slidenum">
              <a:rPr lang="en-US" altLang="en-US">
                <a:cs typeface="Calibri" panose="020F0502020204030204" pitchFamily="34" charset="0"/>
              </a:rPr>
              <a:pPr algn="r" eaLnBrk="1" hangingPunct="1">
                <a:spcBef>
                  <a:spcPct val="0"/>
                </a:spcBef>
              </a:pPr>
              <a:t>1</a:t>
            </a:fld>
            <a:endParaRPr lang="en-US" altLang="en-US" dirty="0">
              <a:cs typeface="Calibri" panose="020F0502020204030204" pitchFamily="34" charset="0"/>
            </a:endParaRPr>
          </a:p>
        </p:txBody>
      </p:sp>
      <p:sp>
        <p:nvSpPr>
          <p:cNvPr id="137219" name="Rectangle 2"/>
          <p:cNvSpPr>
            <a:spLocks noGrp="1" noRot="1" noChangeAspect="1" noChangeArrowheads="1" noTextEdit="1"/>
          </p:cNvSpPr>
          <p:nvPr>
            <p:ph type="sldImg"/>
          </p:nvPr>
        </p:nvSpPr>
        <p:spPr>
          <a:xfrm>
            <a:off x="422275" y="704850"/>
            <a:ext cx="6257925" cy="3521075"/>
          </a:xfrm>
          <a:ln/>
        </p:spPr>
      </p:sp>
      <p:sp>
        <p:nvSpPr>
          <p:cNvPr id="14029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eaLnBrk="1" hangingPunct="1">
              <a:buFontTx/>
              <a:buChar char="•"/>
              <a:defRPr/>
            </a:pPr>
            <a:r>
              <a:rPr lang="en-US" altLang="en-US" b="1" dirty="0" smtClean="0"/>
              <a:t>This lesson has been pared</a:t>
            </a:r>
            <a:r>
              <a:rPr lang="en-US" altLang="en-US" b="1" baseline="0" dirty="0" smtClean="0"/>
              <a:t> to the most likely situations that Tax-Aide Counselors will encounter</a:t>
            </a:r>
          </a:p>
          <a:p>
            <a:pPr marL="173113" indent="-173113" eaLnBrk="1" hangingPunct="1">
              <a:buFontTx/>
              <a:buChar char="•"/>
              <a:defRPr/>
            </a:pPr>
            <a:r>
              <a:rPr lang="en-US" altLang="en-US" b="1" baseline="0" dirty="0" smtClean="0"/>
              <a:t>Appended are short discussions of:</a:t>
            </a:r>
          </a:p>
          <a:p>
            <a:pPr marL="630313" lvl="1" indent="-173113" eaLnBrk="1" hangingPunct="1">
              <a:buFontTx/>
              <a:buChar char="•"/>
              <a:defRPr/>
            </a:pPr>
            <a:r>
              <a:rPr lang="en-US" altLang="en-US" b="1" baseline="0" dirty="0" smtClean="0"/>
              <a:t>Covered securities</a:t>
            </a:r>
          </a:p>
          <a:p>
            <a:pPr marL="630313" marR="0" lvl="1" indent="-173113" algn="l" defTabSz="457200" rtl="0" eaLnBrk="1" fontAlgn="base" latinLnBrk="0" hangingPunct="1">
              <a:lnSpc>
                <a:spcPct val="100000"/>
              </a:lnSpc>
              <a:spcBef>
                <a:spcPct val="30000"/>
              </a:spcBef>
              <a:spcAft>
                <a:spcPct val="0"/>
              </a:spcAft>
              <a:buClrTx/>
              <a:buSzTx/>
              <a:buFontTx/>
              <a:buChar char="•"/>
              <a:tabLst/>
              <a:defRPr/>
            </a:pPr>
            <a:r>
              <a:rPr lang="en-US" altLang="en-US" b="1" baseline="0" dirty="0" smtClean="0"/>
              <a:t>Sales of bonds</a:t>
            </a:r>
          </a:p>
          <a:p>
            <a:pPr marL="630313" lvl="1" indent="-173113" eaLnBrk="1" hangingPunct="1">
              <a:buFontTx/>
              <a:buChar char="•"/>
              <a:defRPr/>
            </a:pPr>
            <a:r>
              <a:rPr lang="en-US" altLang="en-US" b="1" baseline="0" dirty="0" smtClean="0"/>
              <a:t>Wash sales</a:t>
            </a:r>
          </a:p>
          <a:p>
            <a:pPr marL="630313" lvl="1" indent="-173113" eaLnBrk="1" hangingPunct="1">
              <a:buFontTx/>
              <a:buChar char="•"/>
              <a:defRPr/>
            </a:pPr>
            <a:r>
              <a:rPr lang="en-US" altLang="en-US" b="1" baseline="0" dirty="0" smtClean="0"/>
              <a:t>Worthless securities</a:t>
            </a:r>
            <a:endParaRPr lang="en-US" altLang="en-US" b="1" baseline="0" dirty="0"/>
          </a:p>
          <a:p>
            <a:pPr marL="173113" lvl="0" indent="-173113" eaLnBrk="1" hangingPunct="1">
              <a:buFontTx/>
              <a:buChar char="•"/>
              <a:defRPr/>
            </a:pPr>
            <a:r>
              <a:rPr lang="en-US" altLang="en-US" b="1" baseline="0" dirty="0" smtClean="0"/>
              <a:t>Since brokers report virtually all the needed information, Instructors may choose to not present the appended material</a:t>
            </a:r>
          </a:p>
          <a:p>
            <a:pPr marL="173113" lvl="0" indent="-173113" eaLnBrk="1" hangingPunct="1">
              <a:buFontTx/>
              <a:buChar char="•"/>
              <a:defRPr/>
            </a:pPr>
            <a:r>
              <a:rPr lang="en-US" altLang="en-US" b="1" baseline="0" dirty="0" smtClean="0"/>
              <a:t>See separate Sales of Realty lesson for sales of residences</a:t>
            </a:r>
          </a:p>
          <a:p>
            <a:pPr marL="173113" lvl="0" indent="-173113" eaLnBrk="1" hangingPunct="1">
              <a:buFontTx/>
              <a:buChar char="•"/>
              <a:defRPr/>
            </a:pPr>
            <a:r>
              <a:rPr lang="en-US" altLang="en-US" b="1" baseline="0" dirty="0" smtClean="0"/>
              <a:t>More information can be found at IRS.gov in forms and publications</a:t>
            </a:r>
          </a:p>
        </p:txBody>
      </p:sp>
    </p:spTree>
    <p:extLst>
      <p:ext uri="{BB962C8B-B14F-4D97-AF65-F5344CB8AC3E}">
        <p14:creationId xmlns:p14="http://schemas.microsoft.com/office/powerpoint/2010/main" val="3847163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A57655-049D-439C-87B9-0E9D9218E8D3}" type="slidenum">
              <a:rPr lang="en-US" altLang="en-US" smtClean="0"/>
              <a:pPr>
                <a:defRPr/>
              </a:pPr>
              <a:t>10</a:t>
            </a:fld>
            <a:endParaRPr lang="en-US" altLang="en-US" dirty="0"/>
          </a:p>
        </p:txBody>
      </p:sp>
    </p:spTree>
    <p:extLst>
      <p:ext uri="{BB962C8B-B14F-4D97-AF65-F5344CB8AC3E}">
        <p14:creationId xmlns:p14="http://schemas.microsoft.com/office/powerpoint/2010/main" val="3998977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440D8BD2-83EB-4185-BF7E-ED094512B329}" type="slidenum">
              <a:rPr lang="en-US" altLang="en-US" smtClean="0">
                <a:cs typeface="Calibri" panose="020F0502020204030204" pitchFamily="34" charset="0"/>
              </a:rPr>
              <a:pPr>
                <a:spcBef>
                  <a:spcPct val="0"/>
                </a:spcBef>
              </a:pPr>
              <a:t>11</a:t>
            </a:fld>
            <a:endParaRPr lang="en-US" altLang="en-US" dirty="0">
              <a:cs typeface="Calibri" panose="020F0502020204030204" pitchFamily="34" charset="0"/>
            </a:endParaRPr>
          </a:p>
        </p:txBody>
      </p:sp>
      <p:sp>
        <p:nvSpPr>
          <p:cNvPr id="147459" name="Rectangle 2"/>
          <p:cNvSpPr>
            <a:spLocks noGrp="1" noRot="1" noChangeAspect="1" noChangeArrowheads="1" noTextEdit="1"/>
          </p:cNvSpPr>
          <p:nvPr>
            <p:ph type="sldImg"/>
          </p:nvPr>
        </p:nvSpPr>
        <p:spPr>
          <a:xfrm>
            <a:off x="422275" y="704850"/>
            <a:ext cx="6257925" cy="3521075"/>
          </a:xfrm>
          <a:ln/>
        </p:spPr>
      </p:sp>
      <p:sp>
        <p:nvSpPr>
          <p:cNvPr id="147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Review brokerage statements carefully</a:t>
            </a:r>
          </a:p>
          <a:p>
            <a:pPr eaLnBrk="1" hangingPunct="1"/>
            <a:r>
              <a:rPr lang="en-US" altLang="en-US" dirty="0" smtClean="0"/>
              <a:t>Lots of small print</a:t>
            </a:r>
          </a:p>
          <a:p>
            <a:pPr eaLnBrk="1" hangingPunct="1"/>
            <a:r>
              <a:rPr lang="en-US" altLang="en-US" dirty="0" smtClean="0"/>
              <a:t>Look at all amounts and to confirm in</a:t>
            </a:r>
            <a:r>
              <a:rPr lang="en-US" altLang="en-US" baseline="0" dirty="0" smtClean="0"/>
              <a:t> scope</a:t>
            </a:r>
          </a:p>
          <a:p>
            <a:pPr eaLnBrk="1" hangingPunct="1"/>
            <a:r>
              <a:rPr lang="en-US" altLang="en-US" baseline="0" dirty="0" smtClean="0"/>
              <a:t>Review number of transactions to decide how to report (grouping or one-by-one)</a:t>
            </a:r>
          </a:p>
          <a:p>
            <a:pPr eaLnBrk="1" hangingPunct="1"/>
            <a:endParaRPr lang="en-US" altLang="en-US" baseline="0" dirty="0" smtClean="0"/>
          </a:p>
          <a:p>
            <a:pPr eaLnBrk="1" hangingPunct="1"/>
            <a:r>
              <a:rPr lang="en-US" altLang="en-US" baseline="0" dirty="0" smtClean="0"/>
              <a:t>Brokerage statements have lots of other tax info that will be entered in other parts of TaxSlayer</a:t>
            </a:r>
            <a:endParaRPr lang="en-US" altLang="en-US" dirty="0"/>
          </a:p>
        </p:txBody>
      </p:sp>
    </p:spTree>
    <p:extLst>
      <p:ext uri="{BB962C8B-B14F-4D97-AF65-F5344CB8AC3E}">
        <p14:creationId xmlns:p14="http://schemas.microsoft.com/office/powerpoint/2010/main" val="30452025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a:xfrm>
            <a:off x="422275" y="704850"/>
            <a:ext cx="6257925" cy="3521075"/>
          </a:xfrm>
          <a:ln/>
        </p:spPr>
      </p:sp>
      <p:sp>
        <p:nvSpPr>
          <p:cNvPr id="176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Refer</a:t>
            </a:r>
            <a:r>
              <a:rPr lang="en-US" altLang="en-US" baseline="0" dirty="0" smtClean="0"/>
              <a:t> to P4012 or NTTC workbook for sample brokerage statements or 1099-B forms</a:t>
            </a:r>
            <a:endParaRPr lang="en-US" altLang="en-US" dirty="0"/>
          </a:p>
        </p:txBody>
      </p:sp>
      <p:sp>
        <p:nvSpPr>
          <p:cNvPr id="176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ACC6DF7A-A279-4C91-A040-0894CDF6A308}" type="slidenum">
              <a:rPr lang="en-US" altLang="en-US" smtClean="0">
                <a:cs typeface="Calibri" panose="020F0502020204030204" pitchFamily="34" charset="0"/>
              </a:rPr>
              <a:pPr>
                <a:spcBef>
                  <a:spcPct val="0"/>
                </a:spcBef>
              </a:pPr>
              <a:t>12</a:t>
            </a:fld>
            <a:endParaRPr lang="en-US" altLang="en-US" dirty="0">
              <a:cs typeface="Calibri" panose="020F0502020204030204" pitchFamily="34" charset="0"/>
            </a:endParaRPr>
          </a:p>
        </p:txBody>
      </p:sp>
    </p:spTree>
    <p:extLst>
      <p:ext uri="{BB962C8B-B14F-4D97-AF65-F5344CB8AC3E}">
        <p14:creationId xmlns:p14="http://schemas.microsoft.com/office/powerpoint/2010/main" val="115178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a:xfrm>
            <a:off x="422275" y="704850"/>
            <a:ext cx="6257925" cy="3521075"/>
          </a:xfrm>
          <a:ln/>
        </p:spPr>
      </p:sp>
      <p:sp>
        <p:nvSpPr>
          <p:cNvPr id="6553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tLang="en-US" b="1" dirty="0"/>
          </a:p>
        </p:txBody>
      </p:sp>
      <p:sp>
        <p:nvSpPr>
          <p:cNvPr id="150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64583" indent="-293331">
              <a:spcBef>
                <a:spcPct val="30000"/>
              </a:spcBef>
              <a:defRPr sz="1200">
                <a:solidFill>
                  <a:schemeClr val="tx1"/>
                </a:solidFill>
                <a:latin typeface="Calibri" pitchFamily="34" charset="0"/>
                <a:cs typeface="Arial" charset="0"/>
              </a:defRPr>
            </a:lvl2pPr>
            <a:lvl3pPr marL="1176528" indent="-234023">
              <a:spcBef>
                <a:spcPct val="30000"/>
              </a:spcBef>
              <a:defRPr sz="1200">
                <a:solidFill>
                  <a:schemeClr val="tx1"/>
                </a:solidFill>
                <a:latin typeface="Calibri" pitchFamily="34" charset="0"/>
                <a:cs typeface="Arial" charset="0"/>
              </a:defRPr>
            </a:lvl3pPr>
            <a:lvl4pPr marL="1647780" indent="-234023">
              <a:spcBef>
                <a:spcPct val="30000"/>
              </a:spcBef>
              <a:defRPr sz="1200">
                <a:solidFill>
                  <a:schemeClr val="tx1"/>
                </a:solidFill>
                <a:latin typeface="Calibri" pitchFamily="34" charset="0"/>
                <a:cs typeface="Arial" charset="0"/>
              </a:defRPr>
            </a:lvl4pPr>
            <a:lvl5pPr marL="2119032" indent="-234023">
              <a:spcBef>
                <a:spcPct val="30000"/>
              </a:spcBef>
              <a:defRPr sz="1200">
                <a:solidFill>
                  <a:schemeClr val="tx1"/>
                </a:solidFill>
                <a:latin typeface="Calibri" pitchFamily="34" charset="0"/>
                <a:cs typeface="Arial" charset="0"/>
              </a:defRPr>
            </a:lvl5pPr>
            <a:lvl6pPr marL="2580667" indent="-234023" eaLnBrk="0" fontAlgn="base" hangingPunct="0">
              <a:spcBef>
                <a:spcPct val="30000"/>
              </a:spcBef>
              <a:spcAft>
                <a:spcPct val="0"/>
              </a:spcAft>
              <a:defRPr sz="1200">
                <a:solidFill>
                  <a:schemeClr val="tx1"/>
                </a:solidFill>
                <a:latin typeface="Calibri" pitchFamily="34" charset="0"/>
                <a:cs typeface="Arial" charset="0"/>
              </a:defRPr>
            </a:lvl6pPr>
            <a:lvl7pPr marL="3042302" indent="-234023" eaLnBrk="0" fontAlgn="base" hangingPunct="0">
              <a:spcBef>
                <a:spcPct val="30000"/>
              </a:spcBef>
              <a:spcAft>
                <a:spcPct val="0"/>
              </a:spcAft>
              <a:defRPr sz="1200">
                <a:solidFill>
                  <a:schemeClr val="tx1"/>
                </a:solidFill>
                <a:latin typeface="Calibri" pitchFamily="34" charset="0"/>
                <a:cs typeface="Arial" charset="0"/>
              </a:defRPr>
            </a:lvl7pPr>
            <a:lvl8pPr marL="3503937" indent="-234023" eaLnBrk="0" fontAlgn="base" hangingPunct="0">
              <a:spcBef>
                <a:spcPct val="30000"/>
              </a:spcBef>
              <a:spcAft>
                <a:spcPct val="0"/>
              </a:spcAft>
              <a:defRPr sz="1200">
                <a:solidFill>
                  <a:schemeClr val="tx1"/>
                </a:solidFill>
                <a:latin typeface="Calibri" pitchFamily="34" charset="0"/>
                <a:cs typeface="Arial" charset="0"/>
              </a:defRPr>
            </a:lvl8pPr>
            <a:lvl9pPr marL="3965572" indent="-234023"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F72C6FE0-E73C-43AD-ACAF-E106135CCF53}" type="slidenum">
              <a:rPr lang="en-US" altLang="en-US" smtClean="0">
                <a:cs typeface="Calibri" panose="020F0502020204030204" pitchFamily="34" charset="0"/>
              </a:rPr>
              <a:pPr>
                <a:spcBef>
                  <a:spcPct val="0"/>
                </a:spcBef>
              </a:pPr>
              <a:t>13</a:t>
            </a:fld>
            <a:endParaRPr lang="en-US" altLang="en-US" dirty="0">
              <a:cs typeface="Calibri" panose="020F0502020204030204" pitchFamily="34" charset="0"/>
            </a:endParaRPr>
          </a:p>
        </p:txBody>
      </p:sp>
    </p:spTree>
    <p:extLst>
      <p:ext uri="{BB962C8B-B14F-4D97-AF65-F5344CB8AC3E}">
        <p14:creationId xmlns:p14="http://schemas.microsoft.com/office/powerpoint/2010/main" val="3796766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21075"/>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NTTC Scope Manual:</a:t>
            </a:r>
            <a:r>
              <a:rPr lang="en-US" baseline="0" dirty="0" smtClean="0"/>
              <a:t> Schedule D – is in scope. Column 4 limitations refer </a:t>
            </a:r>
            <a:r>
              <a:rPr lang="en-US" dirty="0" smtClean="0"/>
              <a:t>Capital Gains and Losses =&gt; See F 8949 limitations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a:defRPr/>
            </a:pPr>
            <a:r>
              <a:rPr lang="en-US" altLang="en-US" b="1" dirty="0" smtClean="0"/>
              <a:t>Emphasize</a:t>
            </a:r>
          </a:p>
          <a:p>
            <a:pPr marL="176319" indent="-176319">
              <a:buFontTx/>
              <a:buChar char="•"/>
              <a:defRPr/>
            </a:pPr>
            <a:r>
              <a:rPr lang="en-US" altLang="en-US" b="1" dirty="0" smtClean="0"/>
              <a:t>Taxpayers who day trade or trade in futures and options should be referred to a paid preparer</a:t>
            </a:r>
          </a:p>
          <a:p>
            <a:pPr marL="176319" indent="-176319">
              <a:buFontTx/>
              <a:buChar char="•"/>
              <a:defRPr/>
            </a:pPr>
            <a:r>
              <a:rPr lang="en-US" altLang="en-US" b="1" dirty="0" smtClean="0"/>
              <a:t>Taxpayers with municipal bonds may have complicated premium or discount amortizations</a:t>
            </a:r>
          </a:p>
          <a:p>
            <a:pPr marL="637954" lvl="1" indent="-176319">
              <a:buFontTx/>
              <a:buChar char="•"/>
              <a:defRPr/>
            </a:pPr>
            <a:r>
              <a:rPr lang="en-US" altLang="en-US" b="1" dirty="0" smtClean="0"/>
              <a:t>If not fully reported by the brokerage, refer to paid preparer</a:t>
            </a:r>
          </a:p>
          <a:p>
            <a:pPr marL="637954" lvl="1" indent="-176319">
              <a:buFontTx/>
              <a:buChar char="•"/>
              <a:defRPr/>
            </a:pPr>
            <a:r>
              <a:rPr lang="en-US" altLang="en-US" b="1" dirty="0" smtClean="0"/>
              <a:t>Example: muni bond purchased directly at a premium</a:t>
            </a:r>
          </a:p>
          <a:p>
            <a:pPr marL="1099589" lvl="2" indent="-176319">
              <a:buFontTx/>
              <a:buChar char="•"/>
              <a:defRPr/>
            </a:pPr>
            <a:r>
              <a:rPr lang="en-US" altLang="en-US" b="1" dirty="0" smtClean="0"/>
              <a:t>Premium would need to be amortized</a:t>
            </a:r>
          </a:p>
          <a:p>
            <a:pPr marL="1099589" lvl="2" indent="-176319">
              <a:buFontTx/>
              <a:buChar char="•"/>
              <a:defRPr/>
            </a:pPr>
            <a:r>
              <a:rPr lang="en-US" altLang="en-US" b="1" dirty="0" smtClean="0"/>
              <a:t>If sold or redeemed before maturity, the unamortized premium is part of the cost basis</a:t>
            </a:r>
          </a:p>
          <a:p>
            <a:pPr marL="176319" indent="-176319">
              <a:buFontTx/>
              <a:buChar char="•"/>
              <a:defRPr/>
            </a:pPr>
            <a:r>
              <a:rPr lang="en-US" altLang="en-US" b="1" dirty="0" smtClean="0"/>
              <a:t>LC will guide if too many transactions</a:t>
            </a:r>
          </a:p>
          <a:p>
            <a:pPr marL="637954" lvl="1" indent="-176319">
              <a:buFontTx/>
              <a:buChar char="•"/>
              <a:defRPr/>
            </a:pPr>
            <a:r>
              <a:rPr lang="en-US" altLang="en-US" b="1" dirty="0" smtClean="0"/>
              <a:t>May not need to type all into the form</a:t>
            </a:r>
          </a:p>
          <a:p>
            <a:pPr marL="637954" lvl="1" indent="-176319">
              <a:buFontTx/>
              <a:buChar char="•"/>
              <a:defRPr/>
            </a:pPr>
            <a:r>
              <a:rPr lang="en-US" altLang="en-US" b="1" dirty="0" smtClean="0"/>
              <a:t>Will show short-cut later</a:t>
            </a:r>
          </a:p>
          <a:p>
            <a:pPr defTabSz="923270">
              <a:defRPr/>
            </a:pPr>
            <a:endParaRPr lang="en-US" dirty="0"/>
          </a:p>
        </p:txBody>
      </p:sp>
      <p:sp>
        <p:nvSpPr>
          <p:cNvPr id="4" name="Slide Number Placeholder 3"/>
          <p:cNvSpPr>
            <a:spLocks noGrp="1"/>
          </p:cNvSpPr>
          <p:nvPr>
            <p:ph type="sldNum" sz="quarter" idx="10"/>
          </p:nvPr>
        </p:nvSpPr>
        <p:spPr/>
        <p:txBody>
          <a:bodyPr/>
          <a:lstStyle/>
          <a:p>
            <a:pPr>
              <a:defRPr/>
            </a:pPr>
            <a:fld id="{5FA57655-049D-439C-87B9-0E9D9218E8D3}" type="slidenum">
              <a:rPr lang="en-US" altLang="en-US" smtClean="0"/>
              <a:pPr>
                <a:defRPr/>
              </a:pPr>
              <a:t>14</a:t>
            </a:fld>
            <a:endParaRPr lang="en-US" altLang="en-US" dirty="0"/>
          </a:p>
        </p:txBody>
      </p:sp>
    </p:spTree>
    <p:extLst>
      <p:ext uri="{BB962C8B-B14F-4D97-AF65-F5344CB8AC3E}">
        <p14:creationId xmlns:p14="http://schemas.microsoft.com/office/powerpoint/2010/main" val="14613751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A57655-049D-439C-87B9-0E9D9218E8D3}" type="slidenum">
              <a:rPr lang="en-US" altLang="en-US" smtClean="0"/>
              <a:pPr>
                <a:defRPr/>
              </a:pPr>
              <a:t>15</a:t>
            </a:fld>
            <a:endParaRPr lang="en-US" altLang="en-US" dirty="0"/>
          </a:p>
        </p:txBody>
      </p:sp>
    </p:spTree>
    <p:extLst>
      <p:ext uri="{BB962C8B-B14F-4D97-AF65-F5344CB8AC3E}">
        <p14:creationId xmlns:p14="http://schemas.microsoft.com/office/powerpoint/2010/main" val="863461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A57655-049D-439C-87B9-0E9D9218E8D3}" type="slidenum">
              <a:rPr lang="en-US" altLang="en-US" smtClean="0"/>
              <a:pPr>
                <a:defRPr/>
              </a:pPr>
              <a:t>16</a:t>
            </a:fld>
            <a:endParaRPr lang="en-US" altLang="en-US" dirty="0"/>
          </a:p>
        </p:txBody>
      </p:sp>
    </p:spTree>
    <p:extLst>
      <p:ext uri="{BB962C8B-B14F-4D97-AF65-F5344CB8AC3E}">
        <p14:creationId xmlns:p14="http://schemas.microsoft.com/office/powerpoint/2010/main" val="14642311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txBox="1">
            <a:spLocks noGrp="1" noChangeArrowheads="1"/>
          </p:cNvSpPr>
          <p:nvPr/>
        </p:nvSpPr>
        <p:spPr bwMode="auto">
          <a:xfrm>
            <a:off x="4023237" y="8917770"/>
            <a:ext cx="3077633" cy="46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229" tIns="47115" rIns="94229" bIns="47115" anchor="b"/>
          <a:lstStyle>
            <a:lvl1pPr>
              <a:spcBef>
                <a:spcPct val="30000"/>
              </a:spcBef>
              <a:defRPr sz="1200">
                <a:solidFill>
                  <a:schemeClr val="tx1"/>
                </a:solidFill>
                <a:latin typeface="Calibri" pitchFamily="34" charset="0"/>
                <a:cs typeface="Arial" charset="0"/>
              </a:defRPr>
            </a:lvl1pPr>
            <a:lvl2pPr marL="742950" indent="-285750">
              <a:spcBef>
                <a:spcPct val="30000"/>
              </a:spcBef>
              <a:defRPr sz="1200">
                <a:solidFill>
                  <a:schemeClr val="tx1"/>
                </a:solidFill>
                <a:latin typeface="Calibri" pitchFamily="34" charset="0"/>
                <a:cs typeface="Arial" charset="0"/>
              </a:defRPr>
            </a:lvl2pPr>
            <a:lvl3pPr marL="1143000" indent="-228600">
              <a:spcBef>
                <a:spcPct val="30000"/>
              </a:spcBef>
              <a:defRPr sz="1200">
                <a:solidFill>
                  <a:schemeClr val="tx1"/>
                </a:solidFill>
                <a:latin typeface="Calibri" pitchFamily="34" charset="0"/>
                <a:cs typeface="Arial" charset="0"/>
              </a:defRPr>
            </a:lvl3pPr>
            <a:lvl4pPr marL="1600200" indent="-228600">
              <a:spcBef>
                <a:spcPct val="30000"/>
              </a:spcBef>
              <a:defRPr sz="1200">
                <a:solidFill>
                  <a:schemeClr val="tx1"/>
                </a:solidFill>
                <a:latin typeface="Calibri" pitchFamily="34" charset="0"/>
                <a:cs typeface="Arial" charset="0"/>
              </a:defRPr>
            </a:lvl4pPr>
            <a:lvl5pPr marL="2057400" indent="-22860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lgn="r" eaLnBrk="1" hangingPunct="1">
              <a:spcBef>
                <a:spcPct val="0"/>
              </a:spcBef>
            </a:pPr>
            <a:fld id="{CB578FA0-DCAF-4A49-B54E-CDFA51E6021D}" type="slidenum">
              <a:rPr lang="en-US" altLang="en-US">
                <a:cs typeface="Calibri" panose="020F0502020204030204" pitchFamily="34" charset="0"/>
              </a:rPr>
              <a:pPr algn="r" eaLnBrk="1" hangingPunct="1">
                <a:spcBef>
                  <a:spcPct val="0"/>
                </a:spcBef>
              </a:pPr>
              <a:t>17</a:t>
            </a:fld>
            <a:endParaRPr lang="en-US" altLang="en-US" dirty="0">
              <a:cs typeface="Calibri" panose="020F0502020204030204" pitchFamily="34" charset="0"/>
            </a:endParaRPr>
          </a:p>
        </p:txBody>
      </p:sp>
      <p:sp>
        <p:nvSpPr>
          <p:cNvPr id="154627" name="Rectangle 2"/>
          <p:cNvSpPr>
            <a:spLocks noGrp="1" noRot="1" noChangeAspect="1" noChangeArrowheads="1" noTextEdit="1"/>
          </p:cNvSpPr>
          <p:nvPr>
            <p:ph type="sldImg"/>
          </p:nvPr>
        </p:nvSpPr>
        <p:spPr>
          <a:xfrm>
            <a:off x="422275" y="704850"/>
            <a:ext cx="6257925" cy="3521075"/>
          </a:xfrm>
          <a:ln/>
        </p:spPr>
      </p:sp>
      <p:sp>
        <p:nvSpPr>
          <p:cNvPr id="154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eaLnBrk="1" hangingPunct="1">
              <a:buFontTx/>
              <a:buChar char="•"/>
            </a:pPr>
            <a:r>
              <a:rPr lang="en-US" altLang="en-US" dirty="0"/>
              <a:t>Cost and Cost Basis mean the same thing</a:t>
            </a:r>
          </a:p>
          <a:p>
            <a:pPr marL="173113" indent="-173113" eaLnBrk="1" hangingPunct="1">
              <a:buFontTx/>
              <a:buChar char="•"/>
            </a:pPr>
            <a:r>
              <a:rPr lang="en-US" altLang="en-US" dirty="0"/>
              <a:t>Bonds and the adjustment to basis for amortization of premium or discount is beyond the scope of this discussion</a:t>
            </a:r>
          </a:p>
          <a:p>
            <a:pPr marL="634748" lvl="1" indent="-173113" eaLnBrk="1" hangingPunct="1">
              <a:buFontTx/>
              <a:buChar char="•"/>
            </a:pPr>
            <a:r>
              <a:rPr lang="en-US" altLang="en-US" dirty="0"/>
              <a:t>If there is any amortization required for a bond, the payer or the taxpayer must </a:t>
            </a:r>
          </a:p>
          <a:p>
            <a:pPr marL="1096383" lvl="2" indent="-173113" eaLnBrk="1" hangingPunct="1">
              <a:buFontTx/>
              <a:buChar char="•"/>
            </a:pPr>
            <a:r>
              <a:rPr lang="en-US" altLang="en-US" dirty="0"/>
              <a:t>Compute the amortization</a:t>
            </a:r>
          </a:p>
          <a:p>
            <a:pPr marL="1096383" lvl="2" indent="-173113" eaLnBrk="1" hangingPunct="1">
              <a:buFontTx/>
              <a:buChar char="•"/>
            </a:pPr>
            <a:r>
              <a:rPr lang="en-US" altLang="en-US" dirty="0"/>
              <a:t>Determine the proper basis upon disposition</a:t>
            </a:r>
          </a:p>
          <a:p>
            <a:pPr marL="173113" indent="-173113">
              <a:buFontTx/>
              <a:buChar char="•"/>
            </a:pPr>
            <a:r>
              <a:rPr lang="en-US" altLang="en-US" b="1" dirty="0"/>
              <a:t>Covered security</a:t>
            </a:r>
            <a:r>
              <a:rPr lang="en-US" altLang="en-US" dirty="0"/>
              <a:t>: This category was created in </a:t>
            </a:r>
            <a:r>
              <a:rPr lang="en-US" altLang="en-US" dirty="0">
                <a:hlinkClick r:id="rId3" tooltip="s:Energy Improvement and Extension Act of 2008"/>
              </a:rPr>
              <a:t>Section 403</a:t>
            </a:r>
            <a:r>
              <a:rPr lang="en-US" altLang="en-US" dirty="0"/>
              <a:t> of the </a:t>
            </a:r>
            <a:r>
              <a:rPr lang="en-US" altLang="en-US" dirty="0">
                <a:hlinkClick r:id="rId4" tooltip="Energy Improvement and Extension Act of 2008"/>
              </a:rPr>
              <a:t>Energy Improvement and Extension Act of 2008</a:t>
            </a:r>
            <a:r>
              <a:rPr lang="en-US" altLang="en-US" dirty="0"/>
              <a:t> (</a:t>
            </a:r>
            <a:r>
              <a:rPr lang="en-US" altLang="en-US" dirty="0">
                <a:hlinkClick r:id="rId5" tooltip="Public Law 110-343"/>
              </a:rPr>
              <a:t>Public Law 110-343</a:t>
            </a:r>
            <a:r>
              <a:rPr lang="en-US" altLang="en-US" dirty="0"/>
              <a:t>, </a:t>
            </a:r>
            <a:r>
              <a:rPr lang="en-US" altLang="en-US" dirty="0">
                <a:hlinkClick r:id="rId6" tooltip="s:Energy Improvement and Extension Act of 2008"/>
              </a:rPr>
              <a:t>division B</a:t>
            </a:r>
            <a:r>
              <a:rPr lang="en-US" altLang="en-US" dirty="0"/>
              <a:t>). In US tax law, a covered security is one which, on sale, the broker must report to the IRS the customer's basis and whether the sale is short-term or long-term. This applies to certain types of securities, acquired after a specified effective date – the law phases in between January 1, 2011 and January 1, 2013 (or later).</a:t>
            </a:r>
          </a:p>
        </p:txBody>
      </p:sp>
    </p:spTree>
    <p:extLst>
      <p:ext uri="{BB962C8B-B14F-4D97-AF65-F5344CB8AC3E}">
        <p14:creationId xmlns:p14="http://schemas.microsoft.com/office/powerpoint/2010/main" val="13594070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txBox="1">
            <a:spLocks noGrp="1" noChangeArrowheads="1"/>
          </p:cNvSpPr>
          <p:nvPr/>
        </p:nvSpPr>
        <p:spPr bwMode="auto">
          <a:xfrm>
            <a:off x="4023237" y="8917770"/>
            <a:ext cx="3077633" cy="46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229" tIns="47115" rIns="94229" bIns="47115" anchor="b"/>
          <a:lstStyle>
            <a:lvl1pPr>
              <a:spcBef>
                <a:spcPct val="30000"/>
              </a:spcBef>
              <a:defRPr sz="1200">
                <a:solidFill>
                  <a:schemeClr val="tx1"/>
                </a:solidFill>
                <a:latin typeface="Calibri" pitchFamily="34" charset="0"/>
                <a:cs typeface="Arial" charset="0"/>
              </a:defRPr>
            </a:lvl1pPr>
            <a:lvl2pPr marL="742950" indent="-285750">
              <a:spcBef>
                <a:spcPct val="30000"/>
              </a:spcBef>
              <a:defRPr sz="1200">
                <a:solidFill>
                  <a:schemeClr val="tx1"/>
                </a:solidFill>
                <a:latin typeface="Calibri" pitchFamily="34" charset="0"/>
                <a:cs typeface="Arial" charset="0"/>
              </a:defRPr>
            </a:lvl2pPr>
            <a:lvl3pPr marL="1143000" indent="-228600">
              <a:spcBef>
                <a:spcPct val="30000"/>
              </a:spcBef>
              <a:defRPr sz="1200">
                <a:solidFill>
                  <a:schemeClr val="tx1"/>
                </a:solidFill>
                <a:latin typeface="Calibri" pitchFamily="34" charset="0"/>
                <a:cs typeface="Arial" charset="0"/>
              </a:defRPr>
            </a:lvl3pPr>
            <a:lvl4pPr marL="1600200" indent="-228600">
              <a:spcBef>
                <a:spcPct val="30000"/>
              </a:spcBef>
              <a:defRPr sz="1200">
                <a:solidFill>
                  <a:schemeClr val="tx1"/>
                </a:solidFill>
                <a:latin typeface="Calibri" pitchFamily="34" charset="0"/>
                <a:cs typeface="Arial" charset="0"/>
              </a:defRPr>
            </a:lvl4pPr>
            <a:lvl5pPr marL="2057400" indent="-22860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lgn="r" eaLnBrk="1" hangingPunct="1">
              <a:spcBef>
                <a:spcPct val="0"/>
              </a:spcBef>
            </a:pPr>
            <a:fld id="{14205B9E-F243-4BF5-AFC8-D772ACB212ED}" type="slidenum">
              <a:rPr lang="en-US" altLang="en-US">
                <a:cs typeface="Calibri" panose="020F0502020204030204" pitchFamily="34" charset="0"/>
              </a:rPr>
              <a:pPr algn="r" eaLnBrk="1" hangingPunct="1">
                <a:spcBef>
                  <a:spcPct val="0"/>
                </a:spcBef>
              </a:pPr>
              <a:t>18</a:t>
            </a:fld>
            <a:endParaRPr lang="en-US" altLang="en-US" dirty="0">
              <a:cs typeface="Calibri" panose="020F0502020204030204" pitchFamily="34" charset="0"/>
            </a:endParaRPr>
          </a:p>
        </p:txBody>
      </p:sp>
      <p:sp>
        <p:nvSpPr>
          <p:cNvPr id="156675" name="Rectangle 2"/>
          <p:cNvSpPr>
            <a:spLocks noGrp="1" noRot="1" noChangeAspect="1" noChangeArrowheads="1" noTextEdit="1"/>
          </p:cNvSpPr>
          <p:nvPr>
            <p:ph type="sldImg"/>
          </p:nvPr>
        </p:nvSpPr>
        <p:spPr>
          <a:xfrm>
            <a:off x="422275" y="704850"/>
            <a:ext cx="6257925" cy="3521075"/>
          </a:xfrm>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eaLnBrk="1" hangingPunct="1">
              <a:buFontTx/>
              <a:buChar char="•"/>
            </a:pPr>
            <a:r>
              <a:rPr lang="en-US" altLang="en-US" dirty="0" smtClean="0"/>
              <a:t>Sometimes </a:t>
            </a:r>
            <a:r>
              <a:rPr lang="en-US" altLang="en-US" dirty="0"/>
              <a:t>for low AGI taxpayers, using $0 as basis will not affect tax amount.</a:t>
            </a:r>
          </a:p>
        </p:txBody>
      </p:sp>
    </p:spTree>
    <p:extLst>
      <p:ext uri="{BB962C8B-B14F-4D97-AF65-F5344CB8AC3E}">
        <p14:creationId xmlns:p14="http://schemas.microsoft.com/office/powerpoint/2010/main" val="1210926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xfrm>
            <a:off x="422275" y="704850"/>
            <a:ext cx="6257925" cy="3521075"/>
          </a:xfrm>
          <a:ln/>
        </p:spPr>
      </p:sp>
      <p:sp>
        <p:nvSpPr>
          <p:cNvPr id="159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189237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xfrm>
            <a:off x="422275" y="704850"/>
            <a:ext cx="6257925" cy="3521075"/>
          </a:xfrm>
          <a:ln/>
        </p:spPr>
      </p:sp>
      <p:sp>
        <p:nvSpPr>
          <p:cNvPr id="139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a:buFontTx/>
              <a:buChar char="•"/>
            </a:pPr>
            <a:r>
              <a:rPr lang="en-US" altLang="en-US" dirty="0"/>
              <a:t>Emphasize why capital gains and losses are important</a:t>
            </a:r>
          </a:p>
          <a:p>
            <a:pPr marL="173113" indent="-173113">
              <a:buFontTx/>
              <a:buChar char="•"/>
            </a:pPr>
            <a:r>
              <a:rPr lang="en-US" altLang="en-US" dirty="0"/>
              <a:t>The lower tax rates apply to those in the lower regular tax brackets</a:t>
            </a:r>
          </a:p>
          <a:p>
            <a:pPr marL="173113" indent="-173113">
              <a:buFontTx/>
              <a:buChar char="•"/>
            </a:pPr>
            <a:r>
              <a:rPr lang="en-US" altLang="en-US" dirty="0"/>
              <a:t>We usually see the 0% or 15% rates</a:t>
            </a:r>
          </a:p>
          <a:p>
            <a:pPr marL="173113" indent="-173113">
              <a:buFontTx/>
              <a:buChar char="•"/>
            </a:pPr>
            <a:endParaRPr lang="en-US" altLang="en-US" dirty="0"/>
          </a:p>
          <a:p>
            <a:pPr marL="173113" indent="-173113">
              <a:buFontTx/>
              <a:buChar char="•"/>
            </a:pPr>
            <a:r>
              <a:rPr lang="en-US" altLang="en-US" dirty="0"/>
              <a:t>If anyone asks, the net investment income tax (NIIT) was new in 2014. It adds Medicare taxes (3.8%) on investment income for very high income taxpayers (over $250,000 MFJ)</a:t>
            </a:r>
          </a:p>
        </p:txBody>
      </p:sp>
      <p:sp>
        <p:nvSpPr>
          <p:cNvPr id="139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CCC288D4-21EF-4808-A462-A949F8577C8C}" type="slidenum">
              <a:rPr lang="en-US" altLang="en-US" smtClean="0">
                <a:cs typeface="Calibri" panose="020F0502020204030204" pitchFamily="34" charset="0"/>
              </a:rPr>
              <a:pPr>
                <a:spcBef>
                  <a:spcPct val="0"/>
                </a:spcBef>
              </a:pPr>
              <a:t>2</a:t>
            </a:fld>
            <a:endParaRPr lang="en-US" altLang="en-US" dirty="0">
              <a:cs typeface="Calibri" panose="020F0502020204030204" pitchFamily="34" charset="0"/>
            </a:endParaRPr>
          </a:p>
        </p:txBody>
      </p:sp>
    </p:spTree>
    <p:extLst>
      <p:ext uri="{BB962C8B-B14F-4D97-AF65-F5344CB8AC3E}">
        <p14:creationId xmlns:p14="http://schemas.microsoft.com/office/powerpoint/2010/main" val="20063872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xfrm>
            <a:off x="422275" y="704850"/>
            <a:ext cx="6257925" cy="3521075"/>
          </a:xfrm>
          <a:ln/>
        </p:spPr>
      </p:sp>
      <p:sp>
        <p:nvSpPr>
          <p:cNvPr id="160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6829116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xfrm>
            <a:off x="422275" y="704850"/>
            <a:ext cx="6257925" cy="3521075"/>
          </a:xfrm>
          <a:ln/>
        </p:spPr>
      </p:sp>
      <p:sp>
        <p:nvSpPr>
          <p:cNvPr id="159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Reference</a:t>
            </a:r>
            <a:r>
              <a:rPr lang="en-US" altLang="en-US" baseline="0" dirty="0" smtClean="0"/>
              <a:t> to “broker” includes a mutual fund, transfer agent, and the like that manage DRIPs (dividend reinvestment plans)</a:t>
            </a:r>
          </a:p>
          <a:p>
            <a:endParaRPr lang="en-US" altLang="en-US" baseline="0" dirty="0" smtClean="0"/>
          </a:p>
          <a:p>
            <a:r>
              <a:rPr lang="en-US" altLang="en-US" baseline="0" dirty="0" smtClean="0"/>
              <a:t>Mutual fund share basis may be kept under the average cost method – that is done by the mutual fund or the broker</a:t>
            </a:r>
          </a:p>
          <a:p>
            <a:r>
              <a:rPr lang="en-US" altLang="en-US" baseline="0" dirty="0" smtClean="0"/>
              <a:t>	No one does it themselves; too complicated</a:t>
            </a:r>
            <a:endParaRPr lang="en-US" altLang="en-US" dirty="0"/>
          </a:p>
        </p:txBody>
      </p:sp>
    </p:spTree>
    <p:extLst>
      <p:ext uri="{BB962C8B-B14F-4D97-AF65-F5344CB8AC3E}">
        <p14:creationId xmlns:p14="http://schemas.microsoft.com/office/powerpoint/2010/main" val="12930472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xfrm>
            <a:off x="422275" y="704850"/>
            <a:ext cx="6257925" cy="3521075"/>
          </a:xfrm>
          <a:ln/>
        </p:spPr>
      </p:sp>
      <p:sp>
        <p:nvSpPr>
          <p:cNvPr id="162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349629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xfrm>
            <a:off x="422275" y="704850"/>
            <a:ext cx="6257925" cy="3521075"/>
          </a:xfrm>
          <a:ln/>
        </p:spPr>
      </p:sp>
      <p:sp>
        <p:nvSpPr>
          <p:cNvPr id="164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a:buFontTx/>
              <a:buChar char="•"/>
            </a:pPr>
            <a:r>
              <a:rPr lang="en-US" altLang="en-US" b="1" dirty="0"/>
              <a:t>The executor can choose to value the estate’s assets at the date of death or the alternate valuation date</a:t>
            </a:r>
          </a:p>
          <a:p>
            <a:pPr marL="173113" indent="-173113">
              <a:buFontTx/>
              <a:buChar char="•"/>
            </a:pPr>
            <a:r>
              <a:rPr lang="en-US" altLang="en-US" b="1" dirty="0"/>
              <a:t>The Alternate valuation date is the date six months after the date of death</a:t>
            </a:r>
          </a:p>
          <a:p>
            <a:pPr marL="173113" indent="-173113">
              <a:buFontTx/>
              <a:buChar char="•"/>
            </a:pPr>
            <a:r>
              <a:rPr lang="en-US" altLang="en-US" b="1" dirty="0"/>
              <a:t>If no estate tax return was filed, basis is fair market value on the date of death</a:t>
            </a:r>
          </a:p>
          <a:p>
            <a:pPr marL="173113" indent="-173113">
              <a:buFontTx/>
              <a:buChar char="•"/>
            </a:pPr>
            <a:endParaRPr lang="en-US" altLang="en-US" b="1" dirty="0"/>
          </a:p>
        </p:txBody>
      </p:sp>
    </p:spTree>
    <p:extLst>
      <p:ext uri="{BB962C8B-B14F-4D97-AF65-F5344CB8AC3E}">
        <p14:creationId xmlns:p14="http://schemas.microsoft.com/office/powerpoint/2010/main" val="5452872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a:xfrm>
            <a:off x="422275" y="704850"/>
            <a:ext cx="6257925" cy="3521075"/>
          </a:xfrm>
          <a:ln/>
        </p:spPr>
      </p:sp>
      <p:sp>
        <p:nvSpPr>
          <p:cNvPr id="165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a:buFontTx/>
              <a:buChar char="•"/>
            </a:pPr>
            <a:r>
              <a:rPr lang="en-US" altLang="en-US" b="1" dirty="0"/>
              <a:t>If no estate tax return was filed, basis is fair market value on the date of death</a:t>
            </a:r>
          </a:p>
          <a:p>
            <a:pPr marL="173113" indent="-173113">
              <a:buFontTx/>
              <a:buChar char="•"/>
            </a:pPr>
            <a:endParaRPr lang="en-US" altLang="en-US" b="1" dirty="0"/>
          </a:p>
          <a:p>
            <a:pPr marL="173113" indent="-173113">
              <a:buFontTx/>
              <a:buChar char="•"/>
            </a:pPr>
            <a:r>
              <a:rPr lang="en-US" altLang="en-US" b="1" dirty="0"/>
              <a:t>INHERIT property is long term</a:t>
            </a:r>
          </a:p>
        </p:txBody>
      </p:sp>
    </p:spTree>
    <p:extLst>
      <p:ext uri="{BB962C8B-B14F-4D97-AF65-F5344CB8AC3E}">
        <p14:creationId xmlns:p14="http://schemas.microsoft.com/office/powerpoint/2010/main" val="20891050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xfrm>
            <a:off x="422275" y="704850"/>
            <a:ext cx="6257925" cy="3521075"/>
          </a:xfrm>
          <a:ln/>
        </p:spPr>
      </p:sp>
      <p:sp>
        <p:nvSpPr>
          <p:cNvPr id="166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a:buFontTx/>
              <a:buChar char="•"/>
            </a:pPr>
            <a:r>
              <a:rPr lang="en-US" altLang="en-US" b="1" dirty="0"/>
              <a:t>Instructors can specify the rules for their state</a:t>
            </a:r>
          </a:p>
          <a:p>
            <a:pPr marL="173113" indent="-173113">
              <a:buFontTx/>
              <a:buChar char="•"/>
            </a:pPr>
            <a:r>
              <a:rPr lang="en-US" altLang="en-US" b="1" dirty="0"/>
              <a:t>It is still the taxpayer’s responsibility to know their basis</a:t>
            </a:r>
          </a:p>
        </p:txBody>
      </p:sp>
    </p:spTree>
    <p:extLst>
      <p:ext uri="{BB962C8B-B14F-4D97-AF65-F5344CB8AC3E}">
        <p14:creationId xmlns:p14="http://schemas.microsoft.com/office/powerpoint/2010/main" val="13570907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txBox="1">
            <a:spLocks noGrp="1" noChangeArrowheads="1"/>
          </p:cNvSpPr>
          <p:nvPr/>
        </p:nvSpPr>
        <p:spPr bwMode="auto">
          <a:xfrm>
            <a:off x="4023237" y="8917770"/>
            <a:ext cx="3077633" cy="46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229" tIns="47115" rIns="94229" bIns="47115" anchor="b"/>
          <a:lstStyle>
            <a:lvl1pPr>
              <a:spcBef>
                <a:spcPct val="30000"/>
              </a:spcBef>
              <a:defRPr sz="1200">
                <a:solidFill>
                  <a:schemeClr val="tx1"/>
                </a:solidFill>
                <a:latin typeface="Calibri" pitchFamily="34" charset="0"/>
                <a:cs typeface="Arial" charset="0"/>
              </a:defRPr>
            </a:lvl1pPr>
            <a:lvl2pPr marL="742950" indent="-285750">
              <a:spcBef>
                <a:spcPct val="30000"/>
              </a:spcBef>
              <a:defRPr sz="1200">
                <a:solidFill>
                  <a:schemeClr val="tx1"/>
                </a:solidFill>
                <a:latin typeface="Calibri" pitchFamily="34" charset="0"/>
                <a:cs typeface="Arial" charset="0"/>
              </a:defRPr>
            </a:lvl2pPr>
            <a:lvl3pPr marL="1143000" indent="-228600">
              <a:spcBef>
                <a:spcPct val="30000"/>
              </a:spcBef>
              <a:defRPr sz="1200">
                <a:solidFill>
                  <a:schemeClr val="tx1"/>
                </a:solidFill>
                <a:latin typeface="Calibri" pitchFamily="34" charset="0"/>
                <a:cs typeface="Arial" charset="0"/>
              </a:defRPr>
            </a:lvl3pPr>
            <a:lvl4pPr marL="1600200" indent="-228600">
              <a:spcBef>
                <a:spcPct val="30000"/>
              </a:spcBef>
              <a:defRPr sz="1200">
                <a:solidFill>
                  <a:schemeClr val="tx1"/>
                </a:solidFill>
                <a:latin typeface="Calibri" pitchFamily="34" charset="0"/>
                <a:cs typeface="Arial" charset="0"/>
              </a:defRPr>
            </a:lvl4pPr>
            <a:lvl5pPr marL="2057400" indent="-22860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lgn="r" eaLnBrk="1" hangingPunct="1">
              <a:spcBef>
                <a:spcPct val="0"/>
              </a:spcBef>
            </a:pPr>
            <a:fld id="{D0AD74F3-E6C3-4853-AC01-B595749F443D}" type="slidenum">
              <a:rPr lang="en-US" altLang="en-US">
                <a:cs typeface="Calibri" panose="020F0502020204030204" pitchFamily="34" charset="0"/>
              </a:rPr>
              <a:pPr algn="r" eaLnBrk="1" hangingPunct="1">
                <a:spcBef>
                  <a:spcPct val="0"/>
                </a:spcBef>
              </a:pPr>
              <a:t>26</a:t>
            </a:fld>
            <a:endParaRPr lang="en-US" altLang="en-US" dirty="0">
              <a:cs typeface="Calibri" panose="020F0502020204030204" pitchFamily="34" charset="0"/>
            </a:endParaRPr>
          </a:p>
        </p:txBody>
      </p:sp>
      <p:sp>
        <p:nvSpPr>
          <p:cNvPr id="163843" name="Rectangle 2"/>
          <p:cNvSpPr>
            <a:spLocks noGrp="1" noRot="1" noChangeAspect="1" noChangeArrowheads="1" noTextEdit="1"/>
          </p:cNvSpPr>
          <p:nvPr>
            <p:ph type="sldImg"/>
          </p:nvPr>
        </p:nvSpPr>
        <p:spPr>
          <a:xfrm>
            <a:off x="422275" y="704850"/>
            <a:ext cx="6257925" cy="3521075"/>
          </a:xfrm>
          <a:ln/>
        </p:spPr>
      </p:sp>
      <p:sp>
        <p:nvSpPr>
          <p:cNvPr id="163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eaLnBrk="1" hangingPunct="1">
              <a:buFontTx/>
              <a:buChar char="•"/>
            </a:pPr>
            <a:r>
              <a:rPr lang="en-US" altLang="en-US" b="1" dirty="0"/>
              <a:t>Special rules for gifts received before 1977</a:t>
            </a:r>
          </a:p>
          <a:p>
            <a:pPr marL="173113" indent="-173113" eaLnBrk="1" hangingPunct="1">
              <a:buFontTx/>
              <a:buChar char="•"/>
            </a:pPr>
            <a:r>
              <a:rPr lang="en-US" altLang="en-US" b="1" dirty="0"/>
              <a:t>See Pub 550 if want more details on property received as a gift</a:t>
            </a:r>
          </a:p>
        </p:txBody>
      </p:sp>
    </p:spTree>
    <p:extLst>
      <p:ext uri="{BB962C8B-B14F-4D97-AF65-F5344CB8AC3E}">
        <p14:creationId xmlns:p14="http://schemas.microsoft.com/office/powerpoint/2010/main" val="19952892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21A306F0-3832-4231-AE4E-C4DC35B636FA}" type="slidenum">
              <a:rPr lang="en-US" altLang="en-US" smtClean="0">
                <a:cs typeface="Calibri" panose="020F0502020204030204" pitchFamily="34" charset="0"/>
              </a:rPr>
              <a:pPr>
                <a:spcBef>
                  <a:spcPct val="0"/>
                </a:spcBef>
              </a:pPr>
              <a:t>27</a:t>
            </a:fld>
            <a:endParaRPr lang="en-US" altLang="en-US" dirty="0">
              <a:cs typeface="Calibri" panose="020F0502020204030204" pitchFamily="34" charset="0"/>
            </a:endParaRPr>
          </a:p>
        </p:txBody>
      </p:sp>
      <p:sp>
        <p:nvSpPr>
          <p:cNvPr id="167939" name="Rectangle 2"/>
          <p:cNvSpPr>
            <a:spLocks noGrp="1" noRot="1" noChangeAspect="1" noChangeArrowheads="1" noTextEdit="1"/>
          </p:cNvSpPr>
          <p:nvPr>
            <p:ph type="sldImg"/>
          </p:nvPr>
        </p:nvSpPr>
        <p:spPr>
          <a:xfrm>
            <a:off x="422275" y="704850"/>
            <a:ext cx="6257925" cy="3521075"/>
          </a:xfrm>
          <a:ln/>
        </p:spPr>
      </p:sp>
      <p:sp>
        <p:nvSpPr>
          <p:cNvPr id="167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eaLnBrk="1" hangingPunct="1">
              <a:buFontTx/>
              <a:buChar char="•"/>
            </a:pPr>
            <a:r>
              <a:rPr lang="en-US" altLang="en-US" b="1" dirty="0"/>
              <a:t>Trade date </a:t>
            </a:r>
            <a:r>
              <a:rPr lang="en-US" altLang="en-US" dirty="0"/>
              <a:t>is the date the buy or sell order is executed</a:t>
            </a:r>
          </a:p>
          <a:p>
            <a:pPr marL="634748" lvl="1" indent="-173113" eaLnBrk="1" hangingPunct="1">
              <a:buFontTx/>
              <a:buChar char="•"/>
            </a:pPr>
            <a:r>
              <a:rPr lang="en-US" altLang="en-US" b="1" dirty="0"/>
              <a:t>Stocks</a:t>
            </a:r>
            <a:r>
              <a:rPr lang="en-US" altLang="en-US" dirty="0"/>
              <a:t> trade throughout the day the particular stock exchange is open, including after-hour markets</a:t>
            </a:r>
            <a:endParaRPr lang="en-US" altLang="en-US" b="1" dirty="0"/>
          </a:p>
          <a:p>
            <a:pPr marL="634748" lvl="1" indent="-173113" eaLnBrk="1" hangingPunct="1">
              <a:buFontTx/>
              <a:buChar char="•"/>
            </a:pPr>
            <a:r>
              <a:rPr lang="en-US" altLang="en-US" b="1" dirty="0"/>
              <a:t>Mutual funds </a:t>
            </a:r>
            <a:r>
              <a:rPr lang="en-US" altLang="en-US" dirty="0"/>
              <a:t>trade at the closing price of the day</a:t>
            </a:r>
          </a:p>
          <a:p>
            <a:pPr marL="173113" indent="-173113" eaLnBrk="1" hangingPunct="1">
              <a:buFontTx/>
              <a:buChar char="•"/>
            </a:pPr>
            <a:r>
              <a:rPr lang="en-US" altLang="en-US" b="1" dirty="0"/>
              <a:t>Settlement date</a:t>
            </a:r>
            <a:endParaRPr lang="en-US" altLang="en-US" dirty="0"/>
          </a:p>
          <a:p>
            <a:pPr marL="634748" lvl="1" indent="-173113" eaLnBrk="1" hangingPunct="1">
              <a:buFontTx/>
              <a:buChar char="•"/>
            </a:pPr>
            <a:r>
              <a:rPr lang="en-US" altLang="en-US" b="1" dirty="0"/>
              <a:t>Stock – </a:t>
            </a:r>
            <a:r>
              <a:rPr lang="en-US" altLang="en-US" dirty="0"/>
              <a:t>is usually 3 business days after the trade date</a:t>
            </a:r>
          </a:p>
          <a:p>
            <a:pPr marL="634748" lvl="1" indent="-173113" eaLnBrk="1" hangingPunct="1">
              <a:buFontTx/>
              <a:buChar char="•"/>
            </a:pPr>
            <a:r>
              <a:rPr lang="en-US" altLang="en-US" b="1" dirty="0"/>
              <a:t>Mutual funds – </a:t>
            </a:r>
            <a:r>
              <a:rPr lang="en-US" altLang="en-US" dirty="0"/>
              <a:t>can be the next day or several days later</a:t>
            </a:r>
          </a:p>
        </p:txBody>
      </p:sp>
    </p:spTree>
    <p:extLst>
      <p:ext uri="{BB962C8B-B14F-4D97-AF65-F5344CB8AC3E}">
        <p14:creationId xmlns:p14="http://schemas.microsoft.com/office/powerpoint/2010/main" val="16013043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961224BC-55A5-4555-97B6-96AC1FF040C3}" type="slidenum">
              <a:rPr lang="en-US" altLang="en-US" smtClean="0">
                <a:cs typeface="Calibri" panose="020F0502020204030204" pitchFamily="34" charset="0"/>
              </a:rPr>
              <a:pPr>
                <a:spcBef>
                  <a:spcPct val="0"/>
                </a:spcBef>
              </a:pPr>
              <a:t>28</a:t>
            </a:fld>
            <a:endParaRPr lang="en-US" altLang="en-US" dirty="0">
              <a:cs typeface="Calibri" panose="020F0502020204030204" pitchFamily="34" charset="0"/>
            </a:endParaRPr>
          </a:p>
        </p:txBody>
      </p:sp>
      <p:sp>
        <p:nvSpPr>
          <p:cNvPr id="169987" name="Rectangle 2"/>
          <p:cNvSpPr>
            <a:spLocks noGrp="1" noRot="1" noChangeAspect="1" noChangeArrowheads="1" noTextEdit="1"/>
          </p:cNvSpPr>
          <p:nvPr>
            <p:ph type="sldImg"/>
          </p:nvPr>
        </p:nvSpPr>
        <p:spPr>
          <a:xfrm>
            <a:off x="422275" y="704850"/>
            <a:ext cx="6257925" cy="3521075"/>
          </a:xfrm>
          <a:ln/>
        </p:spPr>
      </p:sp>
      <p:sp>
        <p:nvSpPr>
          <p:cNvPr id="169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eaLnBrk="1" hangingPunct="1">
              <a:buFontTx/>
              <a:buChar char="•"/>
            </a:pPr>
            <a:r>
              <a:rPr lang="en-US" altLang="en-US" b="1" dirty="0"/>
              <a:t>A short sale is: </a:t>
            </a:r>
            <a:r>
              <a:rPr lang="en-US" altLang="en-US" dirty="0"/>
              <a:t>A market transaction in which an investor sells borrowed securities in anticipation of a price decline and is required to return an equal number of shares at some point in the future.</a:t>
            </a:r>
          </a:p>
          <a:p>
            <a:pPr marL="173113" indent="-173113" eaLnBrk="1" hangingPunct="1">
              <a:buFontTx/>
              <a:buChar char="•"/>
            </a:pPr>
            <a:endParaRPr lang="en-US" altLang="en-US" dirty="0"/>
          </a:p>
          <a:p>
            <a:pPr marL="173113" indent="-173113" eaLnBrk="1" hangingPunct="1">
              <a:buFontTx/>
              <a:buChar char="•"/>
            </a:pPr>
            <a:r>
              <a:rPr lang="en-US" altLang="en-US" dirty="0"/>
              <a:t>Example: Suppose 1,000 shares are short sold by an investor at $25 apiece and $25,000 is then put into that investor's account. Let's say the shares fall to $20 and the investor closes out the position. To close out the position, the investor will need to purchase 1,000 shares at $20 each ($20,000). The investor captures the difference between the amount that he or she receives from the short sale and the amount that was paid to close the position, or $5,000.</a:t>
            </a:r>
          </a:p>
        </p:txBody>
      </p:sp>
    </p:spTree>
    <p:extLst>
      <p:ext uri="{BB962C8B-B14F-4D97-AF65-F5344CB8AC3E}">
        <p14:creationId xmlns:p14="http://schemas.microsoft.com/office/powerpoint/2010/main" val="29061167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a:xfrm>
            <a:off x="422275" y="704850"/>
            <a:ext cx="6257925" cy="3521075"/>
          </a:xfrm>
          <a:ln/>
        </p:spPr>
      </p:sp>
      <p:sp>
        <p:nvSpPr>
          <p:cNvPr id="3" name="Notes Placeholder 2"/>
          <p:cNvSpPr>
            <a:spLocks noGrp="1"/>
          </p:cNvSpPr>
          <p:nvPr>
            <p:ph type="body" idx="1"/>
          </p:nvPr>
        </p:nvSpPr>
        <p:spPr/>
        <p:txBody>
          <a:bodyPr/>
          <a:lstStyle/>
          <a:p>
            <a:pPr>
              <a:buFont typeface="Arial" panose="020B0604020202020204" pitchFamily="34" charset="0"/>
              <a:buNone/>
              <a:defRPr/>
            </a:pPr>
            <a:r>
              <a:rPr lang="en-US" b="1" dirty="0"/>
              <a:t>Emphasize</a:t>
            </a:r>
          </a:p>
          <a:p>
            <a:pPr marL="173113" indent="-173113">
              <a:buFont typeface="Arial" panose="020B0604020202020204" pitchFamily="34" charset="0"/>
              <a:buChar char="•"/>
              <a:defRPr/>
            </a:pPr>
            <a:r>
              <a:rPr lang="en-US" b="1" dirty="0"/>
              <a:t>With better reporting by brokers and more taxpayers using brokers, less adjustments are needed to basis</a:t>
            </a:r>
          </a:p>
          <a:p>
            <a:pPr marL="173113" indent="-173113">
              <a:buFont typeface="Arial" panose="020B0604020202020204" pitchFamily="34" charset="0"/>
              <a:buChar char="•"/>
              <a:defRPr/>
            </a:pPr>
            <a:r>
              <a:rPr lang="en-US" b="1" dirty="0"/>
              <a:t>If Taxpayer is trading stock options or futures, they should be referred to a paid prepare</a:t>
            </a:r>
          </a:p>
        </p:txBody>
      </p:sp>
      <p:sp>
        <p:nvSpPr>
          <p:cNvPr id="172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44969F6E-90AB-4065-BCC4-BF8E99059D73}" type="slidenum">
              <a:rPr lang="en-US" altLang="en-US" smtClean="0">
                <a:cs typeface="Calibri" panose="020F0502020204030204" pitchFamily="34" charset="0"/>
              </a:rPr>
              <a:pPr>
                <a:spcBef>
                  <a:spcPct val="0"/>
                </a:spcBef>
              </a:pPr>
              <a:t>29</a:t>
            </a:fld>
            <a:endParaRPr lang="en-US" altLang="en-US" dirty="0">
              <a:cs typeface="Calibri" panose="020F0502020204030204" pitchFamily="34" charset="0"/>
            </a:endParaRPr>
          </a:p>
        </p:txBody>
      </p:sp>
    </p:spTree>
    <p:extLst>
      <p:ext uri="{BB962C8B-B14F-4D97-AF65-F5344CB8AC3E}">
        <p14:creationId xmlns:p14="http://schemas.microsoft.com/office/powerpoint/2010/main" val="2370457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xfrm>
            <a:off x="422275" y="704850"/>
            <a:ext cx="6257925" cy="3521075"/>
          </a:xfrm>
          <a:ln/>
        </p:spPr>
      </p:sp>
      <p:sp>
        <p:nvSpPr>
          <p:cNvPr id="140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dirty="0"/>
          </a:p>
        </p:txBody>
      </p:sp>
      <p:sp>
        <p:nvSpPr>
          <p:cNvPr id="140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60DBF04F-08E7-45D8-B586-B0C6EED0F1A9}" type="slidenum">
              <a:rPr lang="en-US" altLang="en-US" smtClean="0">
                <a:cs typeface="Calibri" panose="020F0502020204030204" pitchFamily="34" charset="0"/>
              </a:rPr>
              <a:pPr>
                <a:spcBef>
                  <a:spcPct val="0"/>
                </a:spcBef>
              </a:pPr>
              <a:t>3</a:t>
            </a:fld>
            <a:endParaRPr lang="en-US" altLang="en-US" dirty="0">
              <a:cs typeface="Calibri" panose="020F0502020204030204" pitchFamily="34" charset="0"/>
            </a:endParaRPr>
          </a:p>
        </p:txBody>
      </p:sp>
    </p:spTree>
    <p:extLst>
      <p:ext uri="{BB962C8B-B14F-4D97-AF65-F5344CB8AC3E}">
        <p14:creationId xmlns:p14="http://schemas.microsoft.com/office/powerpoint/2010/main" val="22449450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a:xfrm>
            <a:off x="422275" y="704850"/>
            <a:ext cx="6257925" cy="3521075"/>
          </a:xfrm>
          <a:ln/>
        </p:spPr>
      </p:sp>
      <p:sp>
        <p:nvSpPr>
          <p:cNvPr id="179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Read form carefully – it will say what type of transaction it is</a:t>
            </a:r>
          </a:p>
        </p:txBody>
      </p:sp>
      <p:sp>
        <p:nvSpPr>
          <p:cNvPr id="179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D74C3AA0-DE32-400E-821C-F3F51C5588F5}" type="slidenum">
              <a:rPr lang="en-US" altLang="en-US" smtClean="0">
                <a:cs typeface="Calibri" panose="020F0502020204030204" pitchFamily="34" charset="0"/>
              </a:rPr>
              <a:pPr>
                <a:spcBef>
                  <a:spcPct val="0"/>
                </a:spcBef>
              </a:pPr>
              <a:t>30</a:t>
            </a:fld>
            <a:endParaRPr lang="en-US" altLang="en-US" dirty="0">
              <a:cs typeface="Calibri" panose="020F0502020204030204" pitchFamily="34" charset="0"/>
            </a:endParaRPr>
          </a:p>
        </p:txBody>
      </p:sp>
    </p:spTree>
    <p:extLst>
      <p:ext uri="{BB962C8B-B14F-4D97-AF65-F5344CB8AC3E}">
        <p14:creationId xmlns:p14="http://schemas.microsoft.com/office/powerpoint/2010/main" val="27449112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A57655-049D-439C-87B9-0E9D9218E8D3}" type="slidenum">
              <a:rPr lang="en-US" altLang="en-US" smtClean="0"/>
              <a:pPr>
                <a:defRPr/>
              </a:pPr>
              <a:t>31</a:t>
            </a:fld>
            <a:endParaRPr lang="en-US" altLang="en-US" dirty="0"/>
          </a:p>
        </p:txBody>
      </p:sp>
    </p:spTree>
    <p:extLst>
      <p:ext uri="{BB962C8B-B14F-4D97-AF65-F5344CB8AC3E}">
        <p14:creationId xmlns:p14="http://schemas.microsoft.com/office/powerpoint/2010/main" val="12905039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a:xfrm>
            <a:off x="422275" y="704850"/>
            <a:ext cx="6257925" cy="3521075"/>
          </a:xfrm>
          <a:ln/>
        </p:spPr>
      </p:sp>
      <p:sp>
        <p:nvSpPr>
          <p:cNvPr id="198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a:buFontTx/>
              <a:buChar char="•"/>
            </a:pPr>
            <a:r>
              <a:rPr lang="en-US" altLang="en-US" dirty="0">
                <a:solidFill>
                  <a:srgbClr val="CC0000"/>
                </a:solidFill>
              </a:rPr>
              <a:t>Form 8949 detail should flow properly to the state return, will have sufficient information for the reviewer, prints the summary data for the taxpayer copy of the return, and provides the information needed for the IRS according to 8949 instructions</a:t>
            </a:r>
          </a:p>
        </p:txBody>
      </p:sp>
      <p:sp>
        <p:nvSpPr>
          <p:cNvPr id="198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76891FE7-E794-4394-A9FF-E165BA685473}" type="slidenum">
              <a:rPr lang="en-US" altLang="en-US" smtClean="0">
                <a:cs typeface="Calibri" panose="020F0502020204030204" pitchFamily="34" charset="0"/>
              </a:rPr>
              <a:pPr>
                <a:spcBef>
                  <a:spcPct val="0"/>
                </a:spcBef>
              </a:pPr>
              <a:t>32</a:t>
            </a:fld>
            <a:endParaRPr lang="en-US" altLang="en-US" dirty="0">
              <a:cs typeface="Calibri" panose="020F0502020204030204" pitchFamily="34" charset="0"/>
            </a:endParaRPr>
          </a:p>
        </p:txBody>
      </p:sp>
    </p:spTree>
    <p:extLst>
      <p:ext uri="{BB962C8B-B14F-4D97-AF65-F5344CB8AC3E}">
        <p14:creationId xmlns:p14="http://schemas.microsoft.com/office/powerpoint/2010/main" val="39177399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21075"/>
          </a:xfrm>
        </p:spPr>
      </p:sp>
      <p:sp>
        <p:nvSpPr>
          <p:cNvPr id="3" name="Notes Placeholder 2"/>
          <p:cNvSpPr>
            <a:spLocks noGrp="1"/>
          </p:cNvSpPr>
          <p:nvPr>
            <p:ph type="body" idx="1"/>
          </p:nvPr>
        </p:nvSpPr>
        <p:spPr/>
        <p:txBody>
          <a:bodyPr/>
          <a:lstStyle/>
          <a:p>
            <a:r>
              <a:rPr lang="en-US" dirty="0"/>
              <a:t>See Publication 4012, D-26</a:t>
            </a:r>
          </a:p>
        </p:txBody>
      </p:sp>
      <p:sp>
        <p:nvSpPr>
          <p:cNvPr id="4" name="Slide Number Placeholder 3"/>
          <p:cNvSpPr>
            <a:spLocks noGrp="1"/>
          </p:cNvSpPr>
          <p:nvPr>
            <p:ph type="sldNum" sz="quarter" idx="10"/>
          </p:nvPr>
        </p:nvSpPr>
        <p:spPr/>
        <p:txBody>
          <a:bodyPr/>
          <a:lstStyle/>
          <a:p>
            <a:pPr>
              <a:defRPr/>
            </a:pPr>
            <a:fld id="{5FA57655-049D-439C-87B9-0E9D9218E8D3}" type="slidenum">
              <a:rPr lang="en-US" altLang="en-US" smtClean="0"/>
              <a:pPr>
                <a:defRPr/>
              </a:pPr>
              <a:t>33</a:t>
            </a:fld>
            <a:endParaRPr lang="en-US" altLang="en-US" dirty="0"/>
          </a:p>
        </p:txBody>
      </p:sp>
    </p:spTree>
    <p:extLst>
      <p:ext uri="{BB962C8B-B14F-4D97-AF65-F5344CB8AC3E}">
        <p14:creationId xmlns:p14="http://schemas.microsoft.com/office/powerpoint/2010/main" val="27739423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A57655-049D-439C-87B9-0E9D9218E8D3}" type="slidenum">
              <a:rPr lang="en-US" altLang="en-US" smtClean="0"/>
              <a:pPr>
                <a:defRPr/>
              </a:pPr>
              <a:t>34</a:t>
            </a:fld>
            <a:endParaRPr lang="en-US" altLang="en-US" dirty="0"/>
          </a:p>
        </p:txBody>
      </p:sp>
    </p:spTree>
    <p:extLst>
      <p:ext uri="{BB962C8B-B14F-4D97-AF65-F5344CB8AC3E}">
        <p14:creationId xmlns:p14="http://schemas.microsoft.com/office/powerpoint/2010/main" val="13545587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a:xfrm>
            <a:off x="422275" y="704850"/>
            <a:ext cx="6257925" cy="3521075"/>
          </a:xfrm>
          <a:ln/>
        </p:spPr>
      </p:sp>
      <p:sp>
        <p:nvSpPr>
          <p:cNvPr id="3" name="Notes Placeholder 2"/>
          <p:cNvSpPr>
            <a:spLocks noGrp="1"/>
          </p:cNvSpPr>
          <p:nvPr>
            <p:ph type="body" idx="1"/>
          </p:nvPr>
        </p:nvSpPr>
        <p:spPr/>
        <p:txBody>
          <a:bodyPr/>
          <a:lstStyle/>
          <a:p>
            <a:pPr>
              <a:defRPr/>
            </a:pPr>
            <a:r>
              <a:rPr lang="en-US" dirty="0"/>
              <a:t>Emphasize</a:t>
            </a:r>
          </a:p>
          <a:p>
            <a:pPr marL="173113" indent="-173113">
              <a:buFont typeface="Arial" panose="020B0604020202020204" pitchFamily="34" charset="0"/>
              <a:buChar char="•"/>
              <a:defRPr/>
            </a:pPr>
            <a:r>
              <a:rPr lang="en-US" dirty="0"/>
              <a:t>Double check your state return</a:t>
            </a:r>
          </a:p>
          <a:p>
            <a:pPr marL="173113" indent="-173113">
              <a:buFont typeface="Arial" panose="020B0604020202020204" pitchFamily="34" charset="0"/>
              <a:buChar char="•"/>
              <a:defRPr/>
            </a:pPr>
            <a:r>
              <a:rPr lang="en-US" dirty="0"/>
              <a:t>Software may not carry forward the state capital loss carryover</a:t>
            </a:r>
          </a:p>
        </p:txBody>
      </p:sp>
      <p:sp>
        <p:nvSpPr>
          <p:cNvPr id="192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C6991491-9AF4-42AB-96B1-07F8AD1CD57F}" type="slidenum">
              <a:rPr lang="en-US" altLang="en-US" smtClean="0">
                <a:cs typeface="Calibri" panose="020F0502020204030204" pitchFamily="34" charset="0"/>
              </a:rPr>
              <a:pPr>
                <a:spcBef>
                  <a:spcPct val="0"/>
                </a:spcBef>
              </a:pPr>
              <a:t>35</a:t>
            </a:fld>
            <a:endParaRPr lang="en-US" altLang="en-US" dirty="0">
              <a:cs typeface="Calibri" panose="020F0502020204030204" pitchFamily="34" charset="0"/>
            </a:endParaRPr>
          </a:p>
        </p:txBody>
      </p:sp>
    </p:spTree>
    <p:extLst>
      <p:ext uri="{BB962C8B-B14F-4D97-AF65-F5344CB8AC3E}">
        <p14:creationId xmlns:p14="http://schemas.microsoft.com/office/powerpoint/2010/main" val="38882555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a:xfrm>
            <a:off x="422275" y="704850"/>
            <a:ext cx="6257925" cy="3521075"/>
          </a:xfrm>
          <a:ln/>
        </p:spPr>
      </p:sp>
      <p:sp>
        <p:nvSpPr>
          <p:cNvPr id="193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dirty="0" smtClean="0"/>
              <a:t>Emphasize</a:t>
            </a:r>
          </a:p>
          <a:p>
            <a:pPr marL="173113" indent="-173113">
              <a:buFont typeface="Arial" panose="020B0604020202020204" pitchFamily="34" charset="0"/>
              <a:buChar char="•"/>
              <a:defRPr/>
            </a:pPr>
            <a:r>
              <a:rPr lang="en-US" dirty="0" smtClean="0"/>
              <a:t>Double check your state return</a:t>
            </a:r>
          </a:p>
          <a:p>
            <a:pPr marL="173113" indent="-173113">
              <a:buFont typeface="Arial" panose="020B0604020202020204" pitchFamily="34" charset="0"/>
              <a:buChar char="•"/>
              <a:defRPr/>
            </a:pPr>
            <a:r>
              <a:rPr lang="en-US" dirty="0" smtClean="0"/>
              <a:t>Software may not carry forward the state capital loss carryover</a:t>
            </a:r>
            <a:endParaRPr lang="en-US" dirty="0"/>
          </a:p>
        </p:txBody>
      </p:sp>
      <p:sp>
        <p:nvSpPr>
          <p:cNvPr id="193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2C3D0906-1840-4580-AC3F-DAE69559DD4B}" type="slidenum">
              <a:rPr lang="en-US" altLang="en-US" smtClean="0">
                <a:cs typeface="Calibri" panose="020F0502020204030204" pitchFamily="34" charset="0"/>
              </a:rPr>
              <a:pPr>
                <a:spcBef>
                  <a:spcPct val="0"/>
                </a:spcBef>
              </a:pPr>
              <a:t>36</a:t>
            </a:fld>
            <a:endParaRPr lang="en-US" altLang="en-US" dirty="0">
              <a:cs typeface="Calibri" panose="020F0502020204030204" pitchFamily="34" charset="0"/>
            </a:endParaRPr>
          </a:p>
        </p:txBody>
      </p:sp>
    </p:spTree>
    <p:extLst>
      <p:ext uri="{BB962C8B-B14F-4D97-AF65-F5344CB8AC3E}">
        <p14:creationId xmlns:p14="http://schemas.microsoft.com/office/powerpoint/2010/main" val="4545251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txBox="1">
            <a:spLocks noGrp="1" noChangeArrowheads="1"/>
          </p:cNvSpPr>
          <p:nvPr/>
        </p:nvSpPr>
        <p:spPr bwMode="auto">
          <a:xfrm>
            <a:off x="4023237" y="8917770"/>
            <a:ext cx="3077633" cy="46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229" tIns="47115" rIns="94229" bIns="47115" anchor="b"/>
          <a:lstStyle>
            <a:lvl1pPr>
              <a:spcBef>
                <a:spcPct val="30000"/>
              </a:spcBef>
              <a:defRPr sz="1200">
                <a:solidFill>
                  <a:schemeClr val="tx1"/>
                </a:solidFill>
                <a:latin typeface="Calibri" pitchFamily="34" charset="0"/>
                <a:cs typeface="Arial" charset="0"/>
              </a:defRPr>
            </a:lvl1pPr>
            <a:lvl2pPr marL="742950" indent="-285750">
              <a:spcBef>
                <a:spcPct val="30000"/>
              </a:spcBef>
              <a:defRPr sz="1200">
                <a:solidFill>
                  <a:schemeClr val="tx1"/>
                </a:solidFill>
                <a:latin typeface="Calibri" pitchFamily="34" charset="0"/>
                <a:cs typeface="Arial" charset="0"/>
              </a:defRPr>
            </a:lvl2pPr>
            <a:lvl3pPr marL="1143000" indent="-228600">
              <a:spcBef>
                <a:spcPct val="30000"/>
              </a:spcBef>
              <a:defRPr sz="1200">
                <a:solidFill>
                  <a:schemeClr val="tx1"/>
                </a:solidFill>
                <a:latin typeface="Calibri" pitchFamily="34" charset="0"/>
                <a:cs typeface="Arial" charset="0"/>
              </a:defRPr>
            </a:lvl3pPr>
            <a:lvl4pPr marL="1600200" indent="-228600">
              <a:spcBef>
                <a:spcPct val="30000"/>
              </a:spcBef>
              <a:defRPr sz="1200">
                <a:solidFill>
                  <a:schemeClr val="tx1"/>
                </a:solidFill>
                <a:latin typeface="Calibri" pitchFamily="34" charset="0"/>
                <a:cs typeface="Arial" charset="0"/>
              </a:defRPr>
            </a:lvl4pPr>
            <a:lvl5pPr marL="2057400" indent="-22860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lgn="r" eaLnBrk="1" hangingPunct="1">
              <a:spcBef>
                <a:spcPct val="0"/>
              </a:spcBef>
            </a:pPr>
            <a:fld id="{37C6D7A5-D1C4-4D1B-9B9A-57B37BA11EA9}" type="slidenum">
              <a:rPr lang="en-US" altLang="en-US">
                <a:cs typeface="Calibri" panose="020F0502020204030204" pitchFamily="34" charset="0"/>
              </a:rPr>
              <a:pPr algn="r" eaLnBrk="1" hangingPunct="1">
                <a:spcBef>
                  <a:spcPct val="0"/>
                </a:spcBef>
              </a:pPr>
              <a:t>37</a:t>
            </a:fld>
            <a:endParaRPr lang="en-US" altLang="en-US" dirty="0">
              <a:cs typeface="Calibri" panose="020F0502020204030204" pitchFamily="34" charset="0"/>
            </a:endParaRPr>
          </a:p>
        </p:txBody>
      </p:sp>
      <p:sp>
        <p:nvSpPr>
          <p:cNvPr id="207875" name="Rectangle 2"/>
          <p:cNvSpPr>
            <a:spLocks noGrp="1" noRot="1" noChangeAspect="1" noChangeArrowheads="1" noTextEdit="1"/>
          </p:cNvSpPr>
          <p:nvPr>
            <p:ph type="sldImg"/>
          </p:nvPr>
        </p:nvSpPr>
        <p:spPr>
          <a:xfrm>
            <a:off x="422275" y="704850"/>
            <a:ext cx="6257925" cy="3521075"/>
          </a:xfrm>
          <a:ln/>
        </p:spPr>
      </p:sp>
      <p:sp>
        <p:nvSpPr>
          <p:cNvPr id="207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8425539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21075"/>
          </a:xfrm>
        </p:spPr>
      </p:sp>
      <p:sp>
        <p:nvSpPr>
          <p:cNvPr id="3" name="Notes Placeholder 2"/>
          <p:cNvSpPr>
            <a:spLocks noGrp="1"/>
          </p:cNvSpPr>
          <p:nvPr>
            <p:ph type="body" idx="1"/>
          </p:nvPr>
        </p:nvSpPr>
        <p:spPr/>
        <p:txBody>
          <a:bodyPr/>
          <a:lstStyle/>
          <a:p>
            <a:r>
              <a:rPr lang="en-US" dirty="0" smtClean="0"/>
              <a:t>In</a:t>
            </a:r>
            <a:r>
              <a:rPr lang="en-US" baseline="0" dirty="0" smtClean="0"/>
              <a:t> TaxSlayer, Print Review is on the Print/Summary,  Submission, or the Client Search print dropdown. </a:t>
            </a:r>
            <a:endParaRPr lang="en-US" dirty="0"/>
          </a:p>
        </p:txBody>
      </p:sp>
      <p:sp>
        <p:nvSpPr>
          <p:cNvPr id="4" name="Slide Number Placeholder 3"/>
          <p:cNvSpPr>
            <a:spLocks noGrp="1"/>
          </p:cNvSpPr>
          <p:nvPr>
            <p:ph type="sldNum" sz="quarter" idx="10"/>
          </p:nvPr>
        </p:nvSpPr>
        <p:spPr/>
        <p:txBody>
          <a:bodyPr/>
          <a:lstStyle/>
          <a:p>
            <a:pPr>
              <a:defRPr/>
            </a:pPr>
            <a:fld id="{5FA57655-049D-439C-87B9-0E9D9218E8D3}" type="slidenum">
              <a:rPr lang="en-US" altLang="en-US" smtClean="0"/>
              <a:pPr>
                <a:defRPr/>
              </a:pPr>
              <a:t>38</a:t>
            </a:fld>
            <a:endParaRPr lang="en-US" altLang="en-US" dirty="0"/>
          </a:p>
        </p:txBody>
      </p:sp>
    </p:spTree>
    <p:extLst>
      <p:ext uri="{BB962C8B-B14F-4D97-AF65-F5344CB8AC3E}">
        <p14:creationId xmlns:p14="http://schemas.microsoft.com/office/powerpoint/2010/main" val="20567439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21075"/>
          </a:xfrm>
        </p:spPr>
      </p:sp>
      <p:sp>
        <p:nvSpPr>
          <p:cNvPr id="3" name="Notes Placeholder 2"/>
          <p:cNvSpPr>
            <a:spLocks noGrp="1"/>
          </p:cNvSpPr>
          <p:nvPr>
            <p:ph type="body" idx="1"/>
          </p:nvPr>
        </p:nvSpPr>
        <p:spPr/>
        <p:txBody>
          <a:bodyPr/>
          <a:lstStyle/>
          <a:p>
            <a:r>
              <a:rPr lang="en-US" dirty="0" smtClean="0"/>
              <a:t>IRS continues</a:t>
            </a:r>
            <a:r>
              <a:rPr lang="en-US" baseline="0" dirty="0" smtClean="0"/>
              <a:t> to cross-check total proceeds as reported on 1099</a:t>
            </a:r>
          </a:p>
          <a:p>
            <a:r>
              <a:rPr lang="en-US" baseline="0" dirty="0" smtClean="0"/>
              <a:t>Be careful to not reduce gross proceeds as that may cause a mismatch</a:t>
            </a:r>
          </a:p>
          <a:p>
            <a:r>
              <a:rPr lang="en-US" baseline="0" dirty="0" smtClean="0"/>
              <a:t>	Instead, make a basis adjustment </a:t>
            </a:r>
            <a:endParaRPr lang="en-US" dirty="0"/>
          </a:p>
        </p:txBody>
      </p:sp>
      <p:sp>
        <p:nvSpPr>
          <p:cNvPr id="4" name="Slide Number Placeholder 3"/>
          <p:cNvSpPr>
            <a:spLocks noGrp="1"/>
          </p:cNvSpPr>
          <p:nvPr>
            <p:ph type="sldNum" sz="quarter" idx="10"/>
          </p:nvPr>
        </p:nvSpPr>
        <p:spPr/>
        <p:txBody>
          <a:bodyPr/>
          <a:lstStyle/>
          <a:p>
            <a:pPr>
              <a:defRPr/>
            </a:pPr>
            <a:fld id="{5FA57655-049D-439C-87B9-0E9D9218E8D3}" type="slidenum">
              <a:rPr lang="en-US" altLang="en-US" smtClean="0"/>
              <a:pPr>
                <a:defRPr/>
              </a:pPr>
              <a:t>39</a:t>
            </a:fld>
            <a:endParaRPr lang="en-US" altLang="en-US" dirty="0"/>
          </a:p>
        </p:txBody>
      </p:sp>
    </p:spTree>
    <p:extLst>
      <p:ext uri="{BB962C8B-B14F-4D97-AF65-F5344CB8AC3E}">
        <p14:creationId xmlns:p14="http://schemas.microsoft.com/office/powerpoint/2010/main" val="1780522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xfrm>
            <a:off x="422275" y="704850"/>
            <a:ext cx="6257925" cy="3521075"/>
          </a:xfrm>
          <a:ln/>
        </p:spPr>
      </p:sp>
      <p:sp>
        <p:nvSpPr>
          <p:cNvPr id="11878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tLang="en-US" dirty="0"/>
          </a:p>
        </p:txBody>
      </p:sp>
      <p:sp>
        <p:nvSpPr>
          <p:cNvPr id="142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8EA498BD-146B-44F3-9270-21FF9DE8C014}" type="slidenum">
              <a:rPr lang="en-US" altLang="en-US" smtClean="0">
                <a:cs typeface="Calibri" panose="020F0502020204030204" pitchFamily="34" charset="0"/>
              </a:rPr>
              <a:pPr>
                <a:spcBef>
                  <a:spcPct val="0"/>
                </a:spcBef>
              </a:pPr>
              <a:t>4</a:t>
            </a:fld>
            <a:endParaRPr lang="en-US" altLang="en-US" dirty="0">
              <a:cs typeface="Calibri" panose="020F0502020204030204" pitchFamily="34" charset="0"/>
            </a:endParaRPr>
          </a:p>
        </p:txBody>
      </p:sp>
    </p:spTree>
    <p:extLst>
      <p:ext uri="{BB962C8B-B14F-4D97-AF65-F5344CB8AC3E}">
        <p14:creationId xmlns:p14="http://schemas.microsoft.com/office/powerpoint/2010/main" val="30030972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A57655-049D-439C-87B9-0E9D9218E8D3}" type="slidenum">
              <a:rPr lang="en-US" altLang="en-US" smtClean="0"/>
              <a:pPr>
                <a:defRPr/>
              </a:pPr>
              <a:t>40</a:t>
            </a:fld>
            <a:endParaRPr lang="en-US" altLang="en-US" dirty="0"/>
          </a:p>
        </p:txBody>
      </p:sp>
    </p:spTree>
    <p:extLst>
      <p:ext uri="{BB962C8B-B14F-4D97-AF65-F5344CB8AC3E}">
        <p14:creationId xmlns:p14="http://schemas.microsoft.com/office/powerpoint/2010/main" val="35709263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A57655-049D-439C-87B9-0E9D9218E8D3}" type="slidenum">
              <a:rPr lang="en-US" altLang="en-US" smtClean="0"/>
              <a:pPr>
                <a:defRPr/>
              </a:pPr>
              <a:t>41</a:t>
            </a:fld>
            <a:endParaRPr lang="en-US" altLang="en-US" dirty="0"/>
          </a:p>
        </p:txBody>
      </p:sp>
    </p:spTree>
    <p:extLst>
      <p:ext uri="{BB962C8B-B14F-4D97-AF65-F5344CB8AC3E}">
        <p14:creationId xmlns:p14="http://schemas.microsoft.com/office/powerpoint/2010/main" val="292649196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spect="1" noChangeArrowheads="1" noTextEdit="1"/>
          </p:cNvSpPr>
          <p:nvPr>
            <p:ph type="sldImg"/>
          </p:nvPr>
        </p:nvSpPr>
        <p:spPr>
          <a:xfrm>
            <a:off x="422275" y="704850"/>
            <a:ext cx="6257925" cy="3521075"/>
          </a:xfrm>
          <a:ln/>
        </p:spPr>
      </p:sp>
      <p:sp>
        <p:nvSpPr>
          <p:cNvPr id="181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Wash sales discussed later</a:t>
            </a:r>
          </a:p>
        </p:txBody>
      </p:sp>
    </p:spTree>
    <p:extLst>
      <p:ext uri="{BB962C8B-B14F-4D97-AF65-F5344CB8AC3E}">
        <p14:creationId xmlns:p14="http://schemas.microsoft.com/office/powerpoint/2010/main" val="17188848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xfrm>
            <a:off x="422275" y="704850"/>
            <a:ext cx="6257925" cy="3521075"/>
          </a:xfrm>
          <a:ln/>
        </p:spPr>
      </p:sp>
      <p:sp>
        <p:nvSpPr>
          <p:cNvPr id="182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If participants want more information on the phasing, or covered vs non-covered, refer to Pub 550 Investment Income, Glossary or from the payers instructions for the Form 1099-B … http://www.irs.gov/pub/irs-pdf/i1099b.pdf</a:t>
            </a:r>
          </a:p>
        </p:txBody>
      </p:sp>
      <p:sp>
        <p:nvSpPr>
          <p:cNvPr id="182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2F6B8399-9C6A-4AC7-8F3E-B22B6951672F}" type="slidenum">
              <a:rPr lang="en-US" altLang="en-US" smtClean="0">
                <a:cs typeface="Calibri" panose="020F0502020204030204" pitchFamily="34" charset="0"/>
              </a:rPr>
              <a:pPr>
                <a:spcBef>
                  <a:spcPct val="0"/>
                </a:spcBef>
              </a:pPr>
              <a:t>44</a:t>
            </a:fld>
            <a:endParaRPr lang="en-US" altLang="en-US" dirty="0">
              <a:cs typeface="Calibri" panose="020F0502020204030204" pitchFamily="34" charset="0"/>
            </a:endParaRPr>
          </a:p>
        </p:txBody>
      </p:sp>
    </p:spTree>
    <p:extLst>
      <p:ext uri="{BB962C8B-B14F-4D97-AF65-F5344CB8AC3E}">
        <p14:creationId xmlns:p14="http://schemas.microsoft.com/office/powerpoint/2010/main" val="397723674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A57655-049D-439C-87B9-0E9D9218E8D3}" type="slidenum">
              <a:rPr lang="en-US" altLang="en-US" smtClean="0"/>
              <a:pPr>
                <a:defRPr/>
              </a:pPr>
              <a:t>45</a:t>
            </a:fld>
            <a:endParaRPr lang="en-US" altLang="en-US" dirty="0"/>
          </a:p>
        </p:txBody>
      </p:sp>
    </p:spTree>
    <p:extLst>
      <p:ext uri="{BB962C8B-B14F-4D97-AF65-F5344CB8AC3E}">
        <p14:creationId xmlns:p14="http://schemas.microsoft.com/office/powerpoint/2010/main" val="14832558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A57655-049D-439C-87B9-0E9D9218E8D3}" type="slidenum">
              <a:rPr lang="en-US" altLang="en-US" smtClean="0"/>
              <a:pPr>
                <a:defRPr/>
              </a:pPr>
              <a:t>46</a:t>
            </a:fld>
            <a:endParaRPr lang="en-US" altLang="en-US" dirty="0"/>
          </a:p>
        </p:txBody>
      </p:sp>
    </p:spTree>
    <p:extLst>
      <p:ext uri="{BB962C8B-B14F-4D97-AF65-F5344CB8AC3E}">
        <p14:creationId xmlns:p14="http://schemas.microsoft.com/office/powerpoint/2010/main" val="328497135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xfrm>
            <a:off x="422275" y="704850"/>
            <a:ext cx="6257925" cy="3521075"/>
          </a:xfrm>
          <a:ln/>
        </p:spPr>
      </p:sp>
      <p:sp>
        <p:nvSpPr>
          <p:cNvPr id="153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a:buFontTx/>
              <a:buChar char="•"/>
            </a:pPr>
            <a:r>
              <a:rPr lang="en-US" altLang="en-US" dirty="0"/>
              <a:t>For both Treasury or Municipal bonds, </a:t>
            </a:r>
          </a:p>
          <a:p>
            <a:pPr marL="634748" lvl="1" indent="-173113">
              <a:buFontTx/>
              <a:buChar char="•"/>
            </a:pPr>
            <a:r>
              <a:rPr lang="en-US" altLang="en-US" dirty="0"/>
              <a:t>Discount should have been amortized as additional interest income</a:t>
            </a:r>
          </a:p>
          <a:p>
            <a:pPr marL="1096383" lvl="2" indent="-173113">
              <a:buFontTx/>
              <a:buChar char="•"/>
            </a:pPr>
            <a:r>
              <a:rPr lang="en-US" altLang="en-US" dirty="0"/>
              <a:t>Broker should report cost equal to the face value</a:t>
            </a:r>
          </a:p>
          <a:p>
            <a:pPr marL="634748" lvl="1" indent="-173113">
              <a:buFontTx/>
              <a:buChar char="•"/>
            </a:pPr>
            <a:r>
              <a:rPr lang="en-US" altLang="en-US" dirty="0"/>
              <a:t>Premium should have been amortized as a reduction to interest income</a:t>
            </a:r>
          </a:p>
          <a:p>
            <a:pPr marL="1096383" lvl="2" indent="-173113">
              <a:buFontTx/>
              <a:buChar char="•"/>
            </a:pPr>
            <a:r>
              <a:rPr lang="en-US" altLang="en-US" dirty="0"/>
              <a:t>Broker should report cost equal to the face value</a:t>
            </a:r>
          </a:p>
          <a:p>
            <a:pPr marL="173113" indent="-173113">
              <a:buFontTx/>
              <a:buChar char="•"/>
            </a:pPr>
            <a:r>
              <a:rPr lang="en-US" altLang="en-US" dirty="0"/>
              <a:t>Bonds acquired by other than purchase, such as inheritance or gift</a:t>
            </a:r>
          </a:p>
          <a:p>
            <a:pPr marL="634748" lvl="1" indent="-173113">
              <a:buFontTx/>
              <a:buChar char="•"/>
            </a:pPr>
            <a:r>
              <a:rPr lang="en-US" altLang="en-US" dirty="0"/>
              <a:t>May be subject to amortization</a:t>
            </a:r>
          </a:p>
          <a:p>
            <a:pPr marL="634748" lvl="1" indent="-173113">
              <a:buFontTx/>
              <a:buChar char="•"/>
            </a:pPr>
            <a:r>
              <a:rPr lang="en-US" altLang="en-US" dirty="0"/>
              <a:t>Generally, out of scope</a:t>
            </a:r>
          </a:p>
          <a:p>
            <a:pPr marL="1096383" lvl="2" indent="-173113">
              <a:buFontTx/>
              <a:buChar char="•"/>
            </a:pPr>
            <a:endParaRPr lang="en-US" altLang="en-US" dirty="0"/>
          </a:p>
        </p:txBody>
      </p:sp>
      <p:sp>
        <p:nvSpPr>
          <p:cNvPr id="153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5EBA5DE2-09FF-46EB-8C18-D6845CB5A4FB}" type="slidenum">
              <a:rPr lang="en-US" altLang="en-US" smtClean="0">
                <a:cs typeface="Calibri" panose="020F0502020204030204" pitchFamily="34" charset="0"/>
              </a:rPr>
              <a:pPr>
                <a:spcBef>
                  <a:spcPct val="0"/>
                </a:spcBef>
              </a:pPr>
              <a:t>47</a:t>
            </a:fld>
            <a:endParaRPr lang="en-US" altLang="en-US" dirty="0">
              <a:cs typeface="Calibri" panose="020F0502020204030204" pitchFamily="34" charset="0"/>
            </a:endParaRPr>
          </a:p>
        </p:txBody>
      </p:sp>
    </p:spTree>
    <p:extLst>
      <p:ext uri="{BB962C8B-B14F-4D97-AF65-F5344CB8AC3E}">
        <p14:creationId xmlns:p14="http://schemas.microsoft.com/office/powerpoint/2010/main" val="27021228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Rot="1" noChangeAspect="1" noChangeArrowheads="1" noTextEdit="1"/>
          </p:cNvSpPr>
          <p:nvPr>
            <p:ph type="sldImg"/>
          </p:nvPr>
        </p:nvSpPr>
        <p:spPr>
          <a:xfrm>
            <a:off x="422275" y="704850"/>
            <a:ext cx="6257925" cy="3521075"/>
          </a:xfrm>
          <a:ln/>
        </p:spPr>
      </p:sp>
      <p:sp>
        <p:nvSpPr>
          <p:cNvPr id="104451"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tLang="en-US" dirty="0"/>
          </a:p>
        </p:txBody>
      </p:sp>
    </p:spTree>
    <p:extLst>
      <p:ext uri="{BB962C8B-B14F-4D97-AF65-F5344CB8AC3E}">
        <p14:creationId xmlns:p14="http://schemas.microsoft.com/office/powerpoint/2010/main" val="20674502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Rot="1" noChangeAspect="1" noChangeArrowheads="1" noTextEdit="1"/>
          </p:cNvSpPr>
          <p:nvPr>
            <p:ph type="sldImg"/>
          </p:nvPr>
        </p:nvSpPr>
        <p:spPr>
          <a:xfrm>
            <a:off x="422275" y="704850"/>
            <a:ext cx="6257925" cy="3521075"/>
          </a:xfrm>
          <a:ln/>
        </p:spPr>
      </p:sp>
      <p:sp>
        <p:nvSpPr>
          <p:cNvPr id="104451"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dirty="0"/>
              <a:t>Emphasize:</a:t>
            </a:r>
          </a:p>
          <a:p>
            <a:pPr marL="173093" indent="-173093">
              <a:buFont typeface="Arial" panose="020B0604020202020204" pitchFamily="34" charset="0"/>
              <a:buChar char="•"/>
              <a:defRPr/>
            </a:pPr>
            <a:r>
              <a:rPr lang="en-US" altLang="en-US" dirty="0"/>
              <a:t>Because only 50 shares were repurchased, the loss related to 50 shares is disallowed</a:t>
            </a:r>
          </a:p>
          <a:p>
            <a:pPr marL="173093" indent="-173093">
              <a:buFont typeface="Arial" panose="020B0604020202020204" pitchFamily="34" charset="0"/>
              <a:buChar char="•"/>
              <a:defRPr/>
            </a:pPr>
            <a:r>
              <a:rPr lang="en-US" altLang="en-US" dirty="0"/>
              <a:t>The loss related to the other 150 shares is allowed</a:t>
            </a:r>
          </a:p>
        </p:txBody>
      </p:sp>
    </p:spTree>
    <p:extLst>
      <p:ext uri="{BB962C8B-B14F-4D97-AF65-F5344CB8AC3E}">
        <p14:creationId xmlns:p14="http://schemas.microsoft.com/office/powerpoint/2010/main" val="340207297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a:xfrm>
            <a:off x="422275" y="704850"/>
            <a:ext cx="6257925" cy="3521075"/>
          </a:xfrm>
          <a:ln/>
        </p:spPr>
      </p:sp>
      <p:sp>
        <p:nvSpPr>
          <p:cNvPr id="202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a:buFontTx/>
              <a:buChar char="•"/>
            </a:pPr>
            <a:r>
              <a:rPr lang="en-US" altLang="en-US" dirty="0"/>
              <a:t>Wash sales reported on 1099-B are in scope</a:t>
            </a:r>
          </a:p>
          <a:p>
            <a:pPr marL="173113" indent="-173113">
              <a:buFontTx/>
              <a:buChar char="•"/>
            </a:pPr>
            <a:r>
              <a:rPr lang="en-US" altLang="en-US" dirty="0"/>
              <a:t>All other wash sale situations are out of scope</a:t>
            </a:r>
          </a:p>
          <a:p>
            <a:pPr marL="173113" indent="-173113">
              <a:buFontTx/>
              <a:buChar char="•"/>
            </a:pPr>
            <a:r>
              <a:rPr lang="en-US" altLang="en-US" dirty="0"/>
              <a:t>In no event should a Counselor compute a wash sale loss for a taxpayer</a:t>
            </a:r>
          </a:p>
        </p:txBody>
      </p:sp>
      <p:sp>
        <p:nvSpPr>
          <p:cNvPr id="202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EA6F5009-94E0-4800-BFAB-36F2C79599E3}" type="slidenum">
              <a:rPr lang="en-US" altLang="en-US" smtClean="0">
                <a:cs typeface="Calibri" panose="020F0502020204030204" pitchFamily="34" charset="0"/>
              </a:rPr>
              <a:pPr>
                <a:spcBef>
                  <a:spcPct val="0"/>
                </a:spcBef>
              </a:pPr>
              <a:t>50</a:t>
            </a:fld>
            <a:endParaRPr lang="en-US" altLang="en-US" dirty="0">
              <a:cs typeface="Calibri" panose="020F0502020204030204" pitchFamily="34" charset="0"/>
            </a:endParaRPr>
          </a:p>
        </p:txBody>
      </p:sp>
    </p:spTree>
    <p:extLst>
      <p:ext uri="{BB962C8B-B14F-4D97-AF65-F5344CB8AC3E}">
        <p14:creationId xmlns:p14="http://schemas.microsoft.com/office/powerpoint/2010/main" val="151788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988CE432-7C8D-4F0D-A074-6058E360DA39}" type="slidenum">
              <a:rPr lang="en-US" altLang="en-US" smtClean="0">
                <a:cs typeface="Calibri" panose="020F0502020204030204" pitchFamily="34" charset="0"/>
              </a:rPr>
              <a:pPr>
                <a:spcBef>
                  <a:spcPct val="0"/>
                </a:spcBef>
              </a:pPr>
              <a:t>5</a:t>
            </a:fld>
            <a:endParaRPr lang="en-US" altLang="en-US" dirty="0">
              <a:cs typeface="Calibri" panose="020F0502020204030204" pitchFamily="34" charset="0"/>
            </a:endParaRPr>
          </a:p>
        </p:txBody>
      </p:sp>
      <p:sp>
        <p:nvSpPr>
          <p:cNvPr id="144387" name="Rectangle 2"/>
          <p:cNvSpPr>
            <a:spLocks noGrp="1" noRot="1" noChangeAspect="1" noChangeArrowheads="1" noTextEdit="1"/>
          </p:cNvSpPr>
          <p:nvPr>
            <p:ph type="sldImg"/>
          </p:nvPr>
        </p:nvSpPr>
        <p:spPr>
          <a:xfrm>
            <a:off x="422275" y="704850"/>
            <a:ext cx="6257925" cy="3521075"/>
          </a:xfrm>
          <a:ln/>
        </p:spPr>
      </p:sp>
      <p:sp>
        <p:nvSpPr>
          <p:cNvPr id="144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eaLnBrk="1" hangingPunct="1">
              <a:buFontTx/>
              <a:buChar char="•"/>
            </a:pPr>
            <a:r>
              <a:rPr lang="en-US" altLang="en-US" dirty="0"/>
              <a:t>A home includes any property used as a residence</a:t>
            </a:r>
          </a:p>
          <a:p>
            <a:pPr marL="634748" lvl="1" indent="-173113" eaLnBrk="1" hangingPunct="1">
              <a:buFontTx/>
              <a:buChar char="•"/>
            </a:pPr>
            <a:r>
              <a:rPr lang="en-US" altLang="en-US" dirty="0"/>
              <a:t>Second home</a:t>
            </a:r>
          </a:p>
          <a:p>
            <a:pPr marL="634748" lvl="1" indent="-173113" eaLnBrk="1" hangingPunct="1">
              <a:buFontTx/>
              <a:buChar char="•"/>
            </a:pPr>
            <a:r>
              <a:rPr lang="en-US" altLang="en-US" dirty="0"/>
              <a:t>House boat</a:t>
            </a:r>
          </a:p>
          <a:p>
            <a:pPr marL="634748" lvl="1" indent="-173113" eaLnBrk="1" hangingPunct="1">
              <a:buFontTx/>
              <a:buChar char="•"/>
            </a:pPr>
            <a:r>
              <a:rPr lang="en-US" altLang="en-US" dirty="0"/>
              <a:t>Mobile home</a:t>
            </a:r>
          </a:p>
          <a:p>
            <a:pPr marL="173113" indent="-173113" eaLnBrk="1" hangingPunct="1">
              <a:buFontTx/>
              <a:buChar char="•"/>
            </a:pPr>
            <a:r>
              <a:rPr lang="en-US" altLang="en-US" dirty="0"/>
              <a:t>See Pub 544 Chapter 2, Capital Assets Defined for detail of IRS treatment.</a:t>
            </a:r>
          </a:p>
        </p:txBody>
      </p:sp>
    </p:spTree>
    <p:extLst>
      <p:ext uri="{BB962C8B-B14F-4D97-AF65-F5344CB8AC3E}">
        <p14:creationId xmlns:p14="http://schemas.microsoft.com/office/powerpoint/2010/main" val="391609354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spect="1" noChangeArrowheads="1" noTextEdit="1"/>
          </p:cNvSpPr>
          <p:nvPr>
            <p:ph type="sldImg"/>
          </p:nvPr>
        </p:nvSpPr>
        <p:spPr>
          <a:xfrm>
            <a:off x="422275" y="704850"/>
            <a:ext cx="6257925" cy="3521075"/>
          </a:xfrm>
          <a:ln/>
        </p:spPr>
      </p:sp>
      <p:sp>
        <p:nvSpPr>
          <p:cNvPr id="104451"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dirty="0"/>
              <a:t>Emphasize:</a:t>
            </a:r>
          </a:p>
          <a:p>
            <a:pPr marL="173093" indent="-173093">
              <a:buFont typeface="Arial" panose="020B0604020202020204" pitchFamily="34" charset="0"/>
              <a:buChar char="•"/>
              <a:defRPr/>
            </a:pPr>
            <a:r>
              <a:rPr lang="en-US" altLang="en-US" dirty="0"/>
              <a:t>Because only 50 shares were repurchased, the loss related to 50 shares is disallowed</a:t>
            </a:r>
          </a:p>
          <a:p>
            <a:pPr marL="173093" indent="-173093">
              <a:buFont typeface="Arial" panose="020B0604020202020204" pitchFamily="34" charset="0"/>
              <a:buChar char="•"/>
              <a:defRPr/>
            </a:pPr>
            <a:r>
              <a:rPr lang="en-US" altLang="en-US" dirty="0"/>
              <a:t>The loss related to the other 150 shares is allowed</a:t>
            </a:r>
          </a:p>
        </p:txBody>
      </p:sp>
    </p:spTree>
    <p:extLst>
      <p:ext uri="{BB962C8B-B14F-4D97-AF65-F5344CB8AC3E}">
        <p14:creationId xmlns:p14="http://schemas.microsoft.com/office/powerpoint/2010/main" val="392474373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A57655-049D-439C-87B9-0E9D9218E8D3}" type="slidenum">
              <a:rPr lang="en-US" altLang="en-US" smtClean="0"/>
              <a:pPr>
                <a:defRPr/>
              </a:pPr>
              <a:t>52</a:t>
            </a:fld>
            <a:endParaRPr lang="en-US" altLang="en-US" dirty="0"/>
          </a:p>
        </p:txBody>
      </p:sp>
    </p:spTree>
    <p:extLst>
      <p:ext uri="{BB962C8B-B14F-4D97-AF65-F5344CB8AC3E}">
        <p14:creationId xmlns:p14="http://schemas.microsoft.com/office/powerpoint/2010/main" val="16498365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A57655-049D-439C-87B9-0E9D9218E8D3}" type="slidenum">
              <a:rPr lang="en-US" altLang="en-US" smtClean="0"/>
              <a:pPr>
                <a:defRPr/>
              </a:pPr>
              <a:t>53</a:t>
            </a:fld>
            <a:endParaRPr lang="en-US" altLang="en-US" dirty="0"/>
          </a:p>
        </p:txBody>
      </p:sp>
    </p:spTree>
    <p:extLst>
      <p:ext uri="{BB962C8B-B14F-4D97-AF65-F5344CB8AC3E}">
        <p14:creationId xmlns:p14="http://schemas.microsoft.com/office/powerpoint/2010/main" val="28139926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A57655-049D-439C-87B9-0E9D9218E8D3}" type="slidenum">
              <a:rPr lang="en-US" altLang="en-US" smtClean="0"/>
              <a:pPr>
                <a:defRPr/>
              </a:pPr>
              <a:t>54</a:t>
            </a:fld>
            <a:endParaRPr lang="en-US" altLang="en-US" dirty="0"/>
          </a:p>
        </p:txBody>
      </p:sp>
    </p:spTree>
    <p:extLst>
      <p:ext uri="{BB962C8B-B14F-4D97-AF65-F5344CB8AC3E}">
        <p14:creationId xmlns:p14="http://schemas.microsoft.com/office/powerpoint/2010/main" val="2926491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C19B270C-BD4B-4819-8BE5-327705B7D916}" type="slidenum">
              <a:rPr lang="en-US" altLang="en-US" smtClean="0">
                <a:cs typeface="Calibri" panose="020F0502020204030204" pitchFamily="34" charset="0"/>
              </a:rPr>
              <a:pPr>
                <a:spcBef>
                  <a:spcPct val="0"/>
                </a:spcBef>
              </a:pPr>
              <a:t>6</a:t>
            </a:fld>
            <a:endParaRPr lang="en-US" altLang="en-US" dirty="0">
              <a:cs typeface="Calibri" panose="020F0502020204030204" pitchFamily="34" charset="0"/>
            </a:endParaRPr>
          </a:p>
        </p:txBody>
      </p:sp>
      <p:sp>
        <p:nvSpPr>
          <p:cNvPr id="143363" name="Rectangle 2"/>
          <p:cNvSpPr>
            <a:spLocks noGrp="1" noRot="1" noChangeAspect="1" noChangeArrowheads="1" noTextEdit="1"/>
          </p:cNvSpPr>
          <p:nvPr>
            <p:ph type="sldImg"/>
          </p:nvPr>
        </p:nvSpPr>
        <p:spPr>
          <a:xfrm>
            <a:off x="422275" y="704850"/>
            <a:ext cx="6257925" cy="3521075"/>
          </a:xfrm>
          <a:ln/>
        </p:spPr>
      </p:sp>
      <p:sp>
        <p:nvSpPr>
          <p:cNvPr id="143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eaLnBrk="1" hangingPunct="1">
              <a:buFontTx/>
              <a:buChar char="•"/>
            </a:pPr>
            <a:r>
              <a:rPr lang="en-US" altLang="en-US" dirty="0"/>
              <a:t>Sales of these assets are out of scope  … see Pub 544 Chapter 2 for further definition of Capital Assets and Noncapital Assets</a:t>
            </a:r>
          </a:p>
        </p:txBody>
      </p:sp>
    </p:spTree>
    <p:extLst>
      <p:ext uri="{BB962C8B-B14F-4D97-AF65-F5344CB8AC3E}">
        <p14:creationId xmlns:p14="http://schemas.microsoft.com/office/powerpoint/2010/main" val="1773068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xfrm>
            <a:off x="422275" y="704850"/>
            <a:ext cx="6257925" cy="3521075"/>
          </a:xfrm>
          <a:ln/>
        </p:spPr>
      </p:sp>
      <p:sp>
        <p:nvSpPr>
          <p:cNvPr id="145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3113" indent="-173113">
              <a:buFontTx/>
              <a:buChar char="•"/>
            </a:pPr>
            <a:r>
              <a:rPr lang="en-US" altLang="en-US" dirty="0"/>
              <a:t>Gold or other bullion would be considered a “collectible”</a:t>
            </a:r>
          </a:p>
          <a:p>
            <a:pPr marL="173113" indent="-173113">
              <a:buFontTx/>
              <a:buChar char="•"/>
            </a:pPr>
            <a:r>
              <a:rPr lang="en-US" altLang="en-US" dirty="0"/>
              <a:t>Gold jewelry that is worn would not be a collectible</a:t>
            </a:r>
          </a:p>
          <a:p>
            <a:pPr marL="173113" indent="-173113">
              <a:buFontTx/>
              <a:buChar char="•"/>
            </a:pPr>
            <a:r>
              <a:rPr lang="en-US" altLang="en-US" dirty="0"/>
              <a:t>Long-term gains on collectibles are taxed at 28% and are out of scope</a:t>
            </a:r>
          </a:p>
        </p:txBody>
      </p:sp>
      <p:sp>
        <p:nvSpPr>
          <p:cNvPr id="145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50157" indent="-288522">
              <a:spcBef>
                <a:spcPct val="30000"/>
              </a:spcBef>
              <a:defRPr sz="1200">
                <a:solidFill>
                  <a:schemeClr val="tx1"/>
                </a:solidFill>
                <a:latin typeface="Calibri" pitchFamily="34" charset="0"/>
                <a:cs typeface="Arial" charset="0"/>
              </a:defRPr>
            </a:lvl2pPr>
            <a:lvl3pPr marL="1154087" indent="-230817">
              <a:spcBef>
                <a:spcPct val="30000"/>
              </a:spcBef>
              <a:defRPr sz="1200">
                <a:solidFill>
                  <a:schemeClr val="tx1"/>
                </a:solidFill>
                <a:latin typeface="Calibri" pitchFamily="34" charset="0"/>
                <a:cs typeface="Arial" charset="0"/>
              </a:defRPr>
            </a:lvl3pPr>
            <a:lvl4pPr marL="1615722" indent="-230817">
              <a:spcBef>
                <a:spcPct val="30000"/>
              </a:spcBef>
              <a:defRPr sz="1200">
                <a:solidFill>
                  <a:schemeClr val="tx1"/>
                </a:solidFill>
                <a:latin typeface="Calibri" pitchFamily="34" charset="0"/>
                <a:cs typeface="Arial" charset="0"/>
              </a:defRPr>
            </a:lvl4pPr>
            <a:lvl5pPr marL="2077357" indent="-230817">
              <a:spcBef>
                <a:spcPct val="30000"/>
              </a:spcBef>
              <a:defRPr sz="1200">
                <a:solidFill>
                  <a:schemeClr val="tx1"/>
                </a:solidFill>
                <a:latin typeface="Calibri" pitchFamily="34" charset="0"/>
                <a:cs typeface="Arial" charset="0"/>
              </a:defRPr>
            </a:lvl5pPr>
            <a:lvl6pPr marL="2538992" indent="-230817" eaLnBrk="0" fontAlgn="base" hangingPunct="0">
              <a:spcBef>
                <a:spcPct val="30000"/>
              </a:spcBef>
              <a:spcAft>
                <a:spcPct val="0"/>
              </a:spcAft>
              <a:defRPr sz="1200">
                <a:solidFill>
                  <a:schemeClr val="tx1"/>
                </a:solidFill>
                <a:latin typeface="Calibri" pitchFamily="34" charset="0"/>
                <a:cs typeface="Arial" charset="0"/>
              </a:defRPr>
            </a:lvl6pPr>
            <a:lvl7pPr marL="3000626" indent="-230817" eaLnBrk="0" fontAlgn="base" hangingPunct="0">
              <a:spcBef>
                <a:spcPct val="30000"/>
              </a:spcBef>
              <a:spcAft>
                <a:spcPct val="0"/>
              </a:spcAft>
              <a:defRPr sz="1200">
                <a:solidFill>
                  <a:schemeClr val="tx1"/>
                </a:solidFill>
                <a:latin typeface="Calibri" pitchFamily="34" charset="0"/>
                <a:cs typeface="Arial" charset="0"/>
              </a:defRPr>
            </a:lvl7pPr>
            <a:lvl8pPr marL="3462261" indent="-230817" eaLnBrk="0" fontAlgn="base" hangingPunct="0">
              <a:spcBef>
                <a:spcPct val="30000"/>
              </a:spcBef>
              <a:spcAft>
                <a:spcPct val="0"/>
              </a:spcAft>
              <a:defRPr sz="1200">
                <a:solidFill>
                  <a:schemeClr val="tx1"/>
                </a:solidFill>
                <a:latin typeface="Calibri" pitchFamily="34" charset="0"/>
                <a:cs typeface="Arial" charset="0"/>
              </a:defRPr>
            </a:lvl8pPr>
            <a:lvl9pPr marL="3923896" indent="-23081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0535981E-2163-428D-AC6F-16FF566CE4DF}" type="slidenum">
              <a:rPr lang="en-US" altLang="en-US" smtClean="0">
                <a:cs typeface="Calibri" panose="020F0502020204030204" pitchFamily="34" charset="0"/>
              </a:rPr>
              <a:pPr>
                <a:spcBef>
                  <a:spcPct val="0"/>
                </a:spcBef>
              </a:pPr>
              <a:t>7</a:t>
            </a:fld>
            <a:endParaRPr lang="en-US" altLang="en-US" dirty="0">
              <a:cs typeface="Calibri" panose="020F0502020204030204" pitchFamily="34" charset="0"/>
            </a:endParaRPr>
          </a:p>
        </p:txBody>
      </p:sp>
    </p:spTree>
    <p:extLst>
      <p:ext uri="{BB962C8B-B14F-4D97-AF65-F5344CB8AC3E}">
        <p14:creationId xmlns:p14="http://schemas.microsoft.com/office/powerpoint/2010/main" val="3839292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21075"/>
          </a:xfrm>
        </p:spPr>
      </p:sp>
      <p:sp>
        <p:nvSpPr>
          <p:cNvPr id="3" name="Notes Placeholder 2"/>
          <p:cNvSpPr>
            <a:spLocks noGrp="1"/>
          </p:cNvSpPr>
          <p:nvPr>
            <p:ph type="body" idx="1"/>
          </p:nvPr>
        </p:nvSpPr>
        <p:spPr/>
        <p:txBody>
          <a:bodyPr/>
          <a:lstStyle/>
          <a:p>
            <a:pPr defTabSz="923270">
              <a:defRPr/>
            </a:pPr>
            <a:r>
              <a:rPr lang="en-US" dirty="0" smtClean="0"/>
              <a:t>TaxSlayer input Federal Section&gt;Income&gt;Capital Gain and Losses (Schedule D)</a:t>
            </a:r>
          </a:p>
          <a:p>
            <a:pPr defTabSz="923270">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FA57655-049D-439C-87B9-0E9D9218E8D3}" type="slidenum">
              <a:rPr lang="en-US" altLang="en-US" smtClean="0"/>
              <a:pPr>
                <a:defRPr/>
              </a:pPr>
              <a:t>8</a:t>
            </a:fld>
            <a:endParaRPr lang="en-US" altLang="en-US" dirty="0"/>
          </a:p>
        </p:txBody>
      </p:sp>
    </p:spTree>
    <p:extLst>
      <p:ext uri="{BB962C8B-B14F-4D97-AF65-F5344CB8AC3E}">
        <p14:creationId xmlns:p14="http://schemas.microsoft.com/office/powerpoint/2010/main" val="3638603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A57655-049D-439C-87B9-0E9D9218E8D3}" type="slidenum">
              <a:rPr lang="en-US" altLang="en-US" smtClean="0"/>
              <a:pPr>
                <a:defRPr/>
              </a:pPr>
              <a:t>9</a:t>
            </a:fld>
            <a:endParaRPr lang="en-US" altLang="en-US" dirty="0"/>
          </a:p>
        </p:txBody>
      </p:sp>
    </p:spTree>
    <p:extLst>
      <p:ext uri="{BB962C8B-B14F-4D97-AF65-F5344CB8AC3E}">
        <p14:creationId xmlns:p14="http://schemas.microsoft.com/office/powerpoint/2010/main" val="2254887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16503" y="3697339"/>
            <a:ext cx="6966440" cy="1112839"/>
          </a:xfrm>
          <a:prstGeom prst="rect">
            <a:avLst/>
          </a:prstGeom>
        </p:spPr>
        <p:txBody>
          <a:bodyPr anchor="ctr">
            <a:noAutofit/>
          </a:bodyPr>
          <a:lstStyle>
            <a:lvl1pPr marL="0" indent="0" algn="ctr">
              <a:spcBef>
                <a:spcPts val="0"/>
              </a:spcBef>
              <a:buNone/>
              <a:defRPr sz="320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8" name="Rectangle 7"/>
          <p:cNvSpPr/>
          <p:nvPr/>
        </p:nvSpPr>
        <p:spPr>
          <a:xfrm>
            <a:off x="3" y="5056020"/>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Rectangle 9"/>
          <p:cNvSpPr/>
          <p:nvPr/>
        </p:nvSpPr>
        <p:spPr>
          <a:xfrm>
            <a:off x="2" y="5056019"/>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5"/>
          <p:cNvSpPr>
            <a:spLocks noGrp="1"/>
          </p:cNvSpPr>
          <p:nvPr>
            <p:ph type="title"/>
          </p:nvPr>
        </p:nvSpPr>
        <p:spPr>
          <a:xfrm>
            <a:off x="914456" y="1875512"/>
            <a:ext cx="6970533" cy="1219200"/>
          </a:xfrm>
        </p:spPr>
        <p:txBody>
          <a:bodyPr>
            <a:noAutofit/>
          </a:bodyPr>
          <a:lstStyle>
            <a:lvl1pPr algn="ctr">
              <a:defRPr sz="4400"/>
            </a:lvl1pPr>
          </a:lstStyle>
          <a:p>
            <a:r>
              <a:rPr lang="en-US" smtClean="0"/>
              <a:t>Click to edit Master title style</a:t>
            </a:r>
            <a:endParaRPr lang="en-US" dirty="0"/>
          </a:p>
        </p:txBody>
      </p:sp>
      <p:sp>
        <p:nvSpPr>
          <p:cNvPr id="9" name="Rectangle 8"/>
          <p:cNvSpPr/>
          <p:nvPr/>
        </p:nvSpPr>
        <p:spPr>
          <a:xfrm>
            <a:off x="1" y="5080552"/>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5573263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smtClean="0"/>
              <a:t>NTTC Training – TY2018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CD72C349-D014-4633-AD31-112E8BCED269}" type="slidenum">
              <a:rPr lang="en-US" altLang="en-US" smtClean="0"/>
              <a:pPr>
                <a:defRPr/>
              </a:pPr>
              <a:t>‹#›</a:t>
            </a:fld>
            <a:endParaRPr lang="en-US" altLang="en-US" dirty="0"/>
          </a:p>
        </p:txBody>
      </p:sp>
      <p:sp>
        <p:nvSpPr>
          <p:cNvPr id="4" name="Content Placeholder 3"/>
          <p:cNvSpPr>
            <a:spLocks noGrp="1"/>
          </p:cNvSpPr>
          <p:nvPr>
            <p:ph sz="quarter" idx="12"/>
          </p:nvPr>
        </p:nvSpPr>
        <p:spPr/>
        <p:txBody>
          <a:bodyPr/>
          <a:lstStyle>
            <a:lvl4pPr marL="1944688" indent="-227013">
              <a:defRPr/>
            </a:lvl4pPr>
            <a:lvl5pPr marL="2397125" indent="-227013">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9480485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2AEAC5C-C9FC-494D-A67B-CCDB8595794D}" type="datetime1">
              <a:rPr lang="en-US" smtClean="0"/>
              <a:pPr/>
              <a:t>10/9/2018</a:t>
            </a:fld>
            <a:endParaRPr lang="en-US" dirty="0"/>
          </a:p>
        </p:txBody>
      </p:sp>
      <p:sp>
        <p:nvSpPr>
          <p:cNvPr id="4" name="Footer Placeholder 3"/>
          <p:cNvSpPr>
            <a:spLocks noGrp="1"/>
          </p:cNvSpPr>
          <p:nvPr>
            <p:ph type="ftr" sz="quarter" idx="11"/>
          </p:nvPr>
        </p:nvSpPr>
        <p:spPr/>
        <p:txBody>
          <a:bodyPr/>
          <a:lstStyle/>
          <a:p>
            <a:pPr>
              <a:defRPr/>
            </a:pPr>
            <a:r>
              <a:rPr lang="en-US" smtClean="0"/>
              <a:t>NTTC Training – TY2018</a:t>
            </a:r>
            <a:endParaRPr lang="en-US" dirty="0"/>
          </a:p>
        </p:txBody>
      </p:sp>
      <p:sp>
        <p:nvSpPr>
          <p:cNvPr id="5" name="Slide Number Placeholder 4"/>
          <p:cNvSpPr>
            <a:spLocks noGrp="1"/>
          </p:cNvSpPr>
          <p:nvPr>
            <p:ph type="sldNum" sz="quarter" idx="12"/>
          </p:nvPr>
        </p:nvSpPr>
        <p:spPr/>
        <p:txBody>
          <a:bodyPr/>
          <a:lstStyle/>
          <a:p>
            <a:pPr>
              <a:defRPr/>
            </a:pPr>
            <a:fld id="{9A2B13C1-7BED-424B-AEB8-D7445DD9DDA5}" type="slidenum">
              <a:rPr lang="en-US" altLang="en-US" smtClean="0"/>
              <a:pPr>
                <a:defRPr/>
              </a:pPr>
              <a:t>‹#›</a:t>
            </a:fld>
            <a:endParaRPr lang="en-US" altLang="en-US" dirty="0"/>
          </a:p>
        </p:txBody>
      </p:sp>
      <p:sp>
        <p:nvSpPr>
          <p:cNvPr id="6" name="Text Placeholder 5"/>
          <p:cNvSpPr>
            <a:spLocks noGrp="1"/>
          </p:cNvSpPr>
          <p:nvPr>
            <p:ph type="body" sz="quarter" idx="15"/>
          </p:nvPr>
        </p:nvSpPr>
        <p:spPr>
          <a:xfrm>
            <a:off x="1282700"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8" name="Text Placeholder 7"/>
          <p:cNvSpPr>
            <a:spLocks noGrp="1"/>
          </p:cNvSpPr>
          <p:nvPr>
            <p:ph type="body" sz="quarter" idx="16"/>
          </p:nvPr>
        </p:nvSpPr>
        <p:spPr>
          <a:xfrm>
            <a:off x="6396039"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2136415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0" y="1535114"/>
            <a:ext cx="4663440" cy="639763"/>
          </a:xfrm>
          <a:prstGeom prst="rect">
            <a:avLst/>
          </a:prstGeom>
        </p:spPr>
        <p:txBody>
          <a:bodyPr anchor="b"/>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408616" y="1535114"/>
            <a:ext cx="4663440" cy="639763"/>
          </a:xfrm>
          <a:prstGeom prst="rect">
            <a:avLst/>
          </a:prstGeom>
        </p:spPr>
        <p:txBody>
          <a:bodyPr anchor="b">
            <a:noAutofit/>
          </a:bodyPr>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BB80710-DCA7-4618-BF0D-DD775664EEF0}" type="datetime1">
              <a:rPr lang="en-US" smtClean="0"/>
              <a:pPr/>
              <a:t>10/9/2018</a:t>
            </a:fld>
            <a:endParaRPr lang="en-US" dirty="0"/>
          </a:p>
        </p:txBody>
      </p:sp>
      <p:sp>
        <p:nvSpPr>
          <p:cNvPr id="8" name="Footer Placeholder 7"/>
          <p:cNvSpPr>
            <a:spLocks noGrp="1"/>
          </p:cNvSpPr>
          <p:nvPr>
            <p:ph type="ftr" sz="quarter" idx="11"/>
          </p:nvPr>
        </p:nvSpPr>
        <p:spPr/>
        <p:txBody>
          <a:bodyPr/>
          <a:lstStyle/>
          <a:p>
            <a:pPr>
              <a:defRPr/>
            </a:pPr>
            <a:r>
              <a:rPr lang="en-US" smtClean="0"/>
              <a:t>NTTC Training – TY2018</a:t>
            </a:r>
            <a:endParaRPr lang="en-US" dirty="0"/>
          </a:p>
        </p:txBody>
      </p:sp>
      <p:sp>
        <p:nvSpPr>
          <p:cNvPr id="9" name="Slide Number Placeholder 8"/>
          <p:cNvSpPr>
            <a:spLocks noGrp="1"/>
          </p:cNvSpPr>
          <p:nvPr>
            <p:ph type="sldNum" sz="quarter" idx="12"/>
          </p:nvPr>
        </p:nvSpPr>
        <p:spPr/>
        <p:txBody>
          <a:bodyPr/>
          <a:lstStyle/>
          <a:p>
            <a:pPr>
              <a:defRPr/>
            </a:pPr>
            <a:fld id="{9A2B13C1-7BED-424B-AEB8-D7445DD9DDA5}" type="slidenum">
              <a:rPr lang="en-US" altLang="en-US" smtClean="0"/>
              <a:pPr>
                <a:defRPr/>
              </a:pPr>
              <a:t>‹#›</a:t>
            </a:fld>
            <a:endParaRPr lang="en-US" altLang="en-US" dirty="0"/>
          </a:p>
        </p:txBody>
      </p:sp>
      <p:sp>
        <p:nvSpPr>
          <p:cNvPr id="10" name="Text Placeholder 9"/>
          <p:cNvSpPr>
            <a:spLocks noGrp="1"/>
          </p:cNvSpPr>
          <p:nvPr>
            <p:ph type="body" sz="quarter" idx="13"/>
          </p:nvPr>
        </p:nvSpPr>
        <p:spPr>
          <a:xfrm>
            <a:off x="1270001" y="2174876"/>
            <a:ext cx="4664075"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13" name="Text Placeholder 12"/>
          <p:cNvSpPr>
            <a:spLocks noGrp="1"/>
          </p:cNvSpPr>
          <p:nvPr>
            <p:ph type="body" sz="quarter" idx="14"/>
          </p:nvPr>
        </p:nvSpPr>
        <p:spPr>
          <a:xfrm>
            <a:off x="6408616" y="2174876"/>
            <a:ext cx="4663440"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941736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smtClean="0"/>
              <a:t>NTTC Training – TY2018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9A2B13C1-7BED-424B-AEB8-D7445DD9DDA5}" type="slidenum">
              <a:rPr lang="en-US" altLang="en-US" smtClean="0"/>
              <a:pPr>
                <a:defRPr/>
              </a:pPr>
              <a:t>‹#›</a:t>
            </a:fld>
            <a:endParaRPr lang="en-US" altLang="en-US" dirty="0"/>
          </a:p>
        </p:txBody>
      </p:sp>
      <p:sp>
        <p:nvSpPr>
          <p:cNvPr id="4" name="Content Placeholder 3"/>
          <p:cNvSpPr>
            <a:spLocks noGrp="1"/>
          </p:cNvSpPr>
          <p:nvPr>
            <p:ph sz="quarter" idx="12"/>
          </p:nvPr>
        </p:nvSpPr>
        <p:spPr>
          <a:xfrm>
            <a:off x="1278833" y="1761434"/>
            <a:ext cx="9753600" cy="2221287"/>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Content Placeholder 6"/>
          <p:cNvSpPr>
            <a:spLocks noGrp="1"/>
          </p:cNvSpPr>
          <p:nvPr>
            <p:ph sz="quarter" idx="13"/>
          </p:nvPr>
        </p:nvSpPr>
        <p:spPr>
          <a:xfrm>
            <a:off x="1278467" y="4108451"/>
            <a:ext cx="9753600" cy="1780116"/>
          </a:xfrm>
        </p:spPr>
        <p:txBody>
          <a:body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8264671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9B77565-9B46-415B-A7B5-19989A69B2FC}" type="datetime1">
              <a:rPr lang="en-US" smtClean="0"/>
              <a:pPr/>
              <a:t>10/9/2018</a:t>
            </a:fld>
            <a:endParaRPr lang="en-US" dirty="0"/>
          </a:p>
        </p:txBody>
      </p:sp>
      <p:sp>
        <p:nvSpPr>
          <p:cNvPr id="4" name="Footer Placeholder 3"/>
          <p:cNvSpPr>
            <a:spLocks noGrp="1"/>
          </p:cNvSpPr>
          <p:nvPr>
            <p:ph type="ftr" sz="quarter" idx="11"/>
          </p:nvPr>
        </p:nvSpPr>
        <p:spPr/>
        <p:txBody>
          <a:bodyPr/>
          <a:lstStyle/>
          <a:p>
            <a:pPr>
              <a:defRPr/>
            </a:pPr>
            <a:r>
              <a:rPr lang="en-US" smtClean="0"/>
              <a:t>NTTC Training – TY2018</a:t>
            </a:r>
            <a:endParaRPr lang="en-US" dirty="0"/>
          </a:p>
        </p:txBody>
      </p:sp>
      <p:sp>
        <p:nvSpPr>
          <p:cNvPr id="5" name="Slide Number Placeholder 4"/>
          <p:cNvSpPr>
            <a:spLocks noGrp="1"/>
          </p:cNvSpPr>
          <p:nvPr>
            <p:ph type="sldNum" sz="quarter" idx="12"/>
          </p:nvPr>
        </p:nvSpPr>
        <p:spPr/>
        <p:txBody>
          <a:bodyPr/>
          <a:lstStyle/>
          <a:p>
            <a:pPr>
              <a:defRPr/>
            </a:pPr>
            <a:fld id="{3EC3BAD6-F254-4C68-AFB5-6EB753C7FFB6}" type="slidenum">
              <a:rPr lang="en-US" altLang="en-US" smtClean="0"/>
              <a:pPr>
                <a:defRPr/>
              </a:pPr>
              <a:t>‹#›</a:t>
            </a:fld>
            <a:endParaRPr lang="en-US" alt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8905808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97EAEC-AB04-488C-A028-A0C4F32A4ACF}" type="datetime1">
              <a:rPr lang="en-US" smtClean="0"/>
              <a:pPr/>
              <a:t>10/9/2018</a:t>
            </a:fld>
            <a:endParaRPr lang="en-US" dirty="0"/>
          </a:p>
        </p:txBody>
      </p:sp>
      <p:sp>
        <p:nvSpPr>
          <p:cNvPr id="3" name="Footer Placeholder 2"/>
          <p:cNvSpPr>
            <a:spLocks noGrp="1"/>
          </p:cNvSpPr>
          <p:nvPr>
            <p:ph type="ftr" sz="quarter" idx="11"/>
          </p:nvPr>
        </p:nvSpPr>
        <p:spPr/>
        <p:txBody>
          <a:bodyPr/>
          <a:lstStyle/>
          <a:p>
            <a:pPr>
              <a:defRPr/>
            </a:pPr>
            <a:r>
              <a:rPr lang="en-US" smtClean="0"/>
              <a:t>NTTC Training – TY2018</a:t>
            </a:r>
            <a:endParaRPr lang="en-US" dirty="0"/>
          </a:p>
        </p:txBody>
      </p:sp>
      <p:sp>
        <p:nvSpPr>
          <p:cNvPr id="4" name="Slide Number Placeholder 3"/>
          <p:cNvSpPr>
            <a:spLocks noGrp="1"/>
          </p:cNvSpPr>
          <p:nvPr>
            <p:ph type="sldNum" sz="quarter" idx="12"/>
          </p:nvPr>
        </p:nvSpPr>
        <p:spPr/>
        <p:txBody>
          <a:bodyPr/>
          <a:lstStyle/>
          <a:p>
            <a:pPr>
              <a:defRPr/>
            </a:pPr>
            <a:fld id="{5152D87E-0766-4C80-ACCC-D841EDFB637B}"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2212815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25F86E-3BC7-4368-AE17-DC65B7262B16}" type="datetime1">
              <a:rPr lang="en-US" smtClean="0"/>
              <a:pPr/>
              <a:t>10/9/2018</a:t>
            </a:fld>
            <a:endParaRPr lang="en-US" dirty="0"/>
          </a:p>
        </p:txBody>
      </p:sp>
      <p:sp>
        <p:nvSpPr>
          <p:cNvPr id="3" name="Footer Placeholder 2"/>
          <p:cNvSpPr>
            <a:spLocks noGrp="1"/>
          </p:cNvSpPr>
          <p:nvPr>
            <p:ph type="ftr" sz="quarter" idx="11"/>
          </p:nvPr>
        </p:nvSpPr>
        <p:spPr/>
        <p:txBody>
          <a:bodyPr/>
          <a:lstStyle/>
          <a:p>
            <a:pPr>
              <a:defRPr/>
            </a:pPr>
            <a:r>
              <a:rPr lang="en-US" smtClean="0"/>
              <a:t>NTTC Training – TY2018</a:t>
            </a:r>
            <a:endParaRPr lang="en-US" dirty="0"/>
          </a:p>
        </p:txBody>
      </p:sp>
      <p:sp>
        <p:nvSpPr>
          <p:cNvPr id="4" name="Slide Number Placeholder 3"/>
          <p:cNvSpPr>
            <a:spLocks noGrp="1"/>
          </p:cNvSpPr>
          <p:nvPr>
            <p:ph type="sldNum" sz="quarter" idx="12"/>
          </p:nvPr>
        </p:nvSpPr>
        <p:spPr>
          <a:xfrm>
            <a:off x="1298941" y="6265305"/>
            <a:ext cx="518079" cy="365125"/>
          </a:xfrm>
        </p:spPr>
        <p:txBody>
          <a:bodyPr/>
          <a:lstStyle/>
          <a:p>
            <a:pPr>
              <a:defRPr/>
            </a:pPr>
            <a:fld id="{9A2B13C1-7BED-424B-AEB8-D7445DD9DDA5}"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Rectangle 6"/>
          <p:cNvSpPr/>
          <p:nvPr/>
        </p:nvSpPr>
        <p:spPr>
          <a:xfrm rot="16200000">
            <a:off x="-2828541"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8" name="Title Placeholder 1"/>
          <p:cNvSpPr>
            <a:spLocks noGrp="1"/>
          </p:cNvSpPr>
          <p:nvPr>
            <p:ph type="title"/>
          </p:nvPr>
        </p:nvSpPr>
        <p:spPr>
          <a:xfrm rot="16200000">
            <a:off x="-2255517" y="2278380"/>
            <a:ext cx="573024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9" name="Rectangle 8"/>
          <p:cNvSpPr/>
          <p:nvPr/>
        </p:nvSpPr>
        <p:spPr>
          <a:xfrm>
            <a:off x="451815" y="6132291"/>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522162574"/>
      </p:ext>
    </p:extLst>
  </p:cSld>
  <p:clrMapOvr>
    <a:masterClrMapping/>
  </p:clrMapOvr>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25F86E-3BC7-4368-AE17-DC65B7262B16}" type="datetime1">
              <a:rPr lang="en-US" smtClean="0"/>
              <a:pPr/>
              <a:t>10/9/2018</a:t>
            </a:fld>
            <a:endParaRPr lang="en-US" dirty="0"/>
          </a:p>
        </p:txBody>
      </p:sp>
      <p:sp>
        <p:nvSpPr>
          <p:cNvPr id="5" name="Footer Placeholder 4"/>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NTTC Training – TY2018</a:t>
            </a:r>
            <a:endParaRPr lang="en-US" dirty="0"/>
          </a:p>
        </p:txBody>
      </p:sp>
      <p:sp>
        <p:nvSpPr>
          <p:cNvPr id="6" name="Slide Number Placeholder 5"/>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A2B13C1-7BED-424B-AEB8-D7445DD9DDA5}" type="slidenum">
              <a:rPr lang="en-US" altLang="en-US" smtClean="0"/>
              <a:pPr>
                <a:defRPr/>
              </a:pPr>
              <a:t>‹#›</a:t>
            </a:fld>
            <a:endParaRPr lang="en-US" altLang="en-US" dirty="0"/>
          </a:p>
        </p:txBody>
      </p:sp>
      <p:pic>
        <p:nvPicPr>
          <p:cNvPr id="7" name="Picture 6" descr="AARPF_Logo w Tag.eps"/>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33788" y="6174258"/>
            <a:ext cx="3148613" cy="547219"/>
          </a:xfrm>
          <a:prstGeom prst="rect">
            <a:avLst/>
          </a:prstGeom>
        </p:spPr>
      </p:pic>
      <p:sp>
        <p:nvSpPr>
          <p:cNvPr id="14" name="Text Placeholder 13"/>
          <p:cNvSpPr>
            <a:spLocks noGrp="1"/>
          </p:cNvSpPr>
          <p:nvPr>
            <p:ph type="body" idx="1"/>
          </p:nvPr>
        </p:nvSpPr>
        <p:spPr>
          <a:xfrm>
            <a:off x="1278833" y="1761433"/>
            <a:ext cx="9753600" cy="402336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9" name="Rectangle 8"/>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AARPF_Logo w Tag.eps"/>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33787" y="6174258"/>
            <a:ext cx="3148613" cy="547219"/>
          </a:xfrm>
          <a:prstGeom prst="rect">
            <a:avLst/>
          </a:prstGeom>
        </p:spPr>
      </p:pic>
      <p:sp>
        <p:nvSpPr>
          <p:cNvPr id="12" name="Rectangle 11"/>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0" y="1182571"/>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403002704"/>
      </p:ext>
    </p:extLst>
  </p:cSld>
  <p:clrMap bg1="lt1" tx1="dk1" bg2="lt2" tx2="dk2" accent1="accent1" accent2="accent2" accent3="accent3" accent4="accent4" accent5="accent5" accent6="accent6" hlink="hlink" folHlink="folHlink"/>
  <p:sldLayoutIdLst>
    <p:sldLayoutId id="2147485413" r:id="rId1"/>
    <p:sldLayoutId id="2147485414" r:id="rId2"/>
    <p:sldLayoutId id="2147485415" r:id="rId3"/>
    <p:sldLayoutId id="2147485416" r:id="rId4"/>
    <p:sldLayoutId id="2147485417" r:id="rId5"/>
    <p:sldLayoutId id="2147485418" r:id="rId6"/>
    <p:sldLayoutId id="2147485419" r:id="rId7"/>
    <p:sldLayoutId id="2147485420" r:id="rId8"/>
  </p:sldLayoutIdLst>
  <p:timing>
    <p:tnLst>
      <p:par>
        <p:cTn id="1" dur="indefinite" restart="never" nodeType="tmRoot"/>
      </p:par>
    </p:tnLst>
  </p:timing>
  <p:hf hdr="0" dt="0"/>
  <p:txStyles>
    <p:titleStyle>
      <a:lvl1pPr algn="l" defTabSz="457189" rtl="0" eaLnBrk="1" latinLnBrk="0" hangingPunct="1">
        <a:spcBef>
          <a:spcPct val="0"/>
        </a:spcBef>
        <a:buNone/>
        <a:defRPr sz="4000" b="1" kern="1200">
          <a:solidFill>
            <a:schemeClr val="bg1"/>
          </a:solidFill>
          <a:latin typeface="+mj-lt"/>
          <a:ea typeface="+mj-ea"/>
          <a:cs typeface="+mj-cs"/>
        </a:defRPr>
      </a:lvl1pPr>
    </p:titleStyle>
    <p:bodyStyle>
      <a:lvl1pPr marL="341313" indent="-341313" algn="l" defTabSz="457189"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400" indent="-338138" algn="l" defTabSz="457189"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50" indent="-285750" algn="l" defTabSz="457189"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067" userDrawn="1">
          <p15:clr>
            <a:srgbClr val="F26B43"/>
          </p15:clr>
        </p15:guide>
        <p15:guide id="2" pos="683" userDrawn="1">
          <p15:clr>
            <a:srgbClr val="F26B43"/>
          </p15:clr>
        </p15:guide>
        <p15:guide id="3" orient="horz" pos="828" userDrawn="1">
          <p15:clr>
            <a:srgbClr val="F26B43"/>
          </p15:clr>
        </p15:guide>
        <p15:guide id="4" pos="800" userDrawn="1">
          <p15:clr>
            <a:srgbClr val="F26B43"/>
          </p15:clr>
        </p15:guide>
        <p15:guide id="5" orient="horz" pos="1344" userDrawn="1">
          <p15:clr>
            <a:srgbClr val="F26B43"/>
          </p15:clr>
        </p15:guide>
        <p15:guide id="6" pos="512" userDrawn="1">
          <p15:clr>
            <a:srgbClr val="F26B43"/>
          </p15:clr>
        </p15:guide>
        <p15:guide id="7" orient="horz" pos="105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microsoft.com/office/2007/relationships/hdphoto" Target="../media/hdphoto1.wdp"/></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microsoft.com/office/2007/relationships/hdphoto" Target="../media/hdphoto2.wdp"/></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1"/>
          <p:cNvSpPr>
            <a:spLocks noGrp="1"/>
          </p:cNvSpPr>
          <p:nvPr>
            <p:ph type="subTitle" idx="1"/>
          </p:nvPr>
        </p:nvSpPr>
        <p:spPr/>
        <p:txBody>
          <a:bodyPr/>
          <a:lstStyle/>
          <a:p>
            <a:r>
              <a:rPr lang="en-US" altLang="en-US" dirty="0" smtClean="0"/>
              <a:t>Pub 4012 – Tab D </a:t>
            </a:r>
          </a:p>
          <a:p>
            <a:r>
              <a:rPr lang="en-US" altLang="en-US" dirty="0" smtClean="0"/>
              <a:t>Pub 4491 – Lesson 11</a:t>
            </a:r>
            <a:endParaRPr lang="en-US" altLang="en-US" dirty="0"/>
          </a:p>
        </p:txBody>
      </p:sp>
      <p:sp>
        <p:nvSpPr>
          <p:cNvPr id="10242" name="Title 12"/>
          <p:cNvSpPr>
            <a:spLocks noGrp="1"/>
          </p:cNvSpPr>
          <p:nvPr>
            <p:ph type="title"/>
          </p:nvPr>
        </p:nvSpPr>
        <p:spPr/>
        <p:txBody>
          <a:bodyPr/>
          <a:lstStyle/>
          <a:p>
            <a:r>
              <a:rPr lang="en-US" altLang="en-US" dirty="0" smtClean="0"/>
              <a:t>Capital Gain or Loss</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NTTC Training – TY2018</a:t>
            </a:r>
            <a:endParaRPr lang="en-US" dirty="0"/>
          </a:p>
        </p:txBody>
      </p:sp>
      <p:sp>
        <p:nvSpPr>
          <p:cNvPr id="5" name="Slide Number Placeholder 4"/>
          <p:cNvSpPr>
            <a:spLocks noGrp="1"/>
          </p:cNvSpPr>
          <p:nvPr>
            <p:ph type="sldNum" sz="quarter" idx="11"/>
          </p:nvPr>
        </p:nvSpPr>
        <p:spPr/>
        <p:txBody>
          <a:bodyPr/>
          <a:lstStyle/>
          <a:p>
            <a:fld id="{CD72C349-D014-4633-AD31-112E8BCED269}" type="slidenum">
              <a:rPr lang="en-US" altLang="en-US" smtClean="0"/>
              <a:pPr/>
              <a:t>10</a:t>
            </a:fld>
            <a:endParaRPr lang="en-US" altLang="en-US" dirty="0"/>
          </a:p>
        </p:txBody>
      </p:sp>
      <p:sp>
        <p:nvSpPr>
          <p:cNvPr id="18435" name="Content Placeholder 2"/>
          <p:cNvSpPr>
            <a:spLocks noGrp="1"/>
          </p:cNvSpPr>
          <p:nvPr>
            <p:ph sz="quarter" idx="12"/>
          </p:nvPr>
        </p:nvSpPr>
        <p:spPr/>
        <p:txBody>
          <a:bodyPr>
            <a:normAutofit/>
          </a:bodyPr>
          <a:lstStyle/>
          <a:p>
            <a:r>
              <a:rPr lang="en-US" altLang="en-US" dirty="0"/>
              <a:t>Not reported if not a “sale or exchange”</a:t>
            </a:r>
            <a:endParaRPr lang="en-US" altLang="en-US" dirty="0" smtClean="0"/>
          </a:p>
          <a:p>
            <a:pPr lvl="1"/>
            <a:r>
              <a:rPr lang="en-US" altLang="en-US" dirty="0" smtClean="0"/>
              <a:t>Gift is </a:t>
            </a:r>
            <a:r>
              <a:rPr lang="en-US" altLang="en-US" dirty="0"/>
              <a:t>not sale or exchange</a:t>
            </a:r>
          </a:p>
          <a:p>
            <a:pPr lvl="1"/>
            <a:r>
              <a:rPr lang="en-US" altLang="en-US" dirty="0"/>
              <a:t>Donation to charity is not sale or exchange</a:t>
            </a:r>
          </a:p>
          <a:p>
            <a:pPr lvl="1"/>
            <a:r>
              <a:rPr lang="en-US" altLang="en-US" dirty="0"/>
              <a:t>Bequest to heir is not sale or exchange</a:t>
            </a:r>
          </a:p>
        </p:txBody>
      </p:sp>
      <p:sp>
        <p:nvSpPr>
          <p:cNvPr id="2" name="Title 1"/>
          <p:cNvSpPr>
            <a:spLocks noGrp="1"/>
          </p:cNvSpPr>
          <p:nvPr>
            <p:ph type="title"/>
          </p:nvPr>
        </p:nvSpPr>
        <p:spPr/>
        <p:txBody>
          <a:bodyPr>
            <a:normAutofit/>
          </a:bodyPr>
          <a:lstStyle/>
          <a:p>
            <a:r>
              <a:rPr lang="en-US" dirty="0" smtClean="0"/>
              <a:t>Transactions Not </a:t>
            </a:r>
            <a:r>
              <a:rPr lang="en-US" dirty="0"/>
              <a:t>Reported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4" name="Slide Number Placeholder 3"/>
          <p:cNvSpPr>
            <a:spLocks noGrp="1"/>
          </p:cNvSpPr>
          <p:nvPr>
            <p:ph type="sldNum" sz="quarter" idx="11"/>
          </p:nvPr>
        </p:nvSpPr>
        <p:spPr/>
        <p:txBody>
          <a:bodyPr/>
          <a:lstStyle/>
          <a:p>
            <a:fld id="{CD72C349-D014-4633-AD31-112E8BCED269}" type="slidenum">
              <a:rPr lang="en-US" altLang="en-US" smtClean="0"/>
              <a:pPr/>
              <a:t>11</a:t>
            </a:fld>
            <a:endParaRPr lang="en-US" altLang="en-US" dirty="0"/>
          </a:p>
        </p:txBody>
      </p:sp>
      <p:sp>
        <p:nvSpPr>
          <p:cNvPr id="20483" name="Rectangle 3"/>
          <p:cNvSpPr>
            <a:spLocks noGrp="1" noChangeArrowheads="1"/>
          </p:cNvSpPr>
          <p:nvPr>
            <p:ph sz="quarter" idx="12"/>
          </p:nvPr>
        </p:nvSpPr>
        <p:spPr/>
        <p:txBody>
          <a:bodyPr/>
          <a:lstStyle/>
          <a:p>
            <a:r>
              <a:rPr lang="en-US" altLang="en-US" dirty="0"/>
              <a:t>Key elements of a sale:</a:t>
            </a:r>
            <a:endParaRPr lang="en-US" altLang="en-US" dirty="0" smtClean="0"/>
          </a:p>
          <a:p>
            <a:pPr lvl="1"/>
            <a:r>
              <a:rPr lang="en-US" altLang="en-US" dirty="0" smtClean="0"/>
              <a:t>Date bought</a:t>
            </a:r>
          </a:p>
          <a:p>
            <a:pPr lvl="1"/>
            <a:r>
              <a:rPr lang="en-US" altLang="en-US" dirty="0" smtClean="0"/>
              <a:t>Date sold</a:t>
            </a:r>
          </a:p>
          <a:p>
            <a:pPr lvl="1"/>
            <a:r>
              <a:rPr lang="en-US" altLang="en-US" dirty="0" smtClean="0"/>
              <a:t>Cost </a:t>
            </a:r>
            <a:r>
              <a:rPr lang="en-US" altLang="en-US" dirty="0"/>
              <a:t>basis</a:t>
            </a:r>
            <a:endParaRPr lang="en-US" altLang="en-US" dirty="0" smtClean="0"/>
          </a:p>
          <a:p>
            <a:pPr lvl="1"/>
            <a:r>
              <a:rPr lang="en-US" altLang="en-US" dirty="0" smtClean="0"/>
              <a:t>Sales </a:t>
            </a:r>
            <a:r>
              <a:rPr lang="en-US" altLang="en-US" dirty="0"/>
              <a:t>price</a:t>
            </a:r>
          </a:p>
        </p:txBody>
      </p:sp>
      <p:sp>
        <p:nvSpPr>
          <p:cNvPr id="3074" name="Rectangle 2"/>
          <p:cNvSpPr>
            <a:spLocks noGrp="1" noChangeArrowheads="1"/>
          </p:cNvSpPr>
          <p:nvPr>
            <p:ph type="title"/>
          </p:nvPr>
        </p:nvSpPr>
        <p:spPr/>
        <p:txBody>
          <a:bodyPr/>
          <a:lstStyle/>
          <a:p>
            <a:r>
              <a:rPr lang="en-US" altLang="en-US" dirty="0" smtClean="0"/>
              <a:t>Reporting Information </a:t>
            </a:r>
            <a:endParaRPr lang="en-US"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4" name="Slide Number Placeholder 3"/>
          <p:cNvSpPr>
            <a:spLocks noGrp="1"/>
          </p:cNvSpPr>
          <p:nvPr>
            <p:ph type="sldNum" sz="quarter" idx="11"/>
          </p:nvPr>
        </p:nvSpPr>
        <p:spPr/>
        <p:txBody>
          <a:bodyPr/>
          <a:lstStyle/>
          <a:p>
            <a:fld id="{CD72C349-D014-4633-AD31-112E8BCED269}" type="slidenum">
              <a:rPr lang="en-US" altLang="en-US" smtClean="0"/>
              <a:pPr/>
              <a:t>12</a:t>
            </a:fld>
            <a:endParaRPr lang="en-US" altLang="en-US" dirty="0"/>
          </a:p>
        </p:txBody>
      </p:sp>
      <p:sp>
        <p:nvSpPr>
          <p:cNvPr id="55299" name="Content Placeholder 2"/>
          <p:cNvSpPr>
            <a:spLocks noGrp="1"/>
          </p:cNvSpPr>
          <p:nvPr>
            <p:ph sz="quarter" idx="12"/>
          </p:nvPr>
        </p:nvSpPr>
        <p:spPr/>
        <p:txBody>
          <a:bodyPr>
            <a:normAutofit/>
          </a:bodyPr>
          <a:lstStyle/>
          <a:p>
            <a:r>
              <a:rPr lang="en-US" altLang="en-US" dirty="0"/>
              <a:t>Taxpayer receives </a:t>
            </a:r>
            <a:r>
              <a:rPr lang="en-US" altLang="en-US" dirty="0" smtClean="0"/>
              <a:t>IRS-format or substitute Form 1099-B</a:t>
            </a:r>
          </a:p>
          <a:p>
            <a:r>
              <a:rPr lang="en-US" altLang="en-US" dirty="0" smtClean="0"/>
              <a:t>May be </a:t>
            </a:r>
            <a:r>
              <a:rPr lang="en-US" altLang="en-US" dirty="0"/>
              <a:t>“corrected” forms – use</a:t>
            </a:r>
            <a:r>
              <a:rPr lang="en-US" altLang="en-US" dirty="0" smtClean="0"/>
              <a:t> most recent </a:t>
            </a:r>
            <a:r>
              <a:rPr lang="en-US" altLang="en-US" dirty="0"/>
              <a:t>(will have date)</a:t>
            </a:r>
          </a:p>
          <a:p>
            <a:r>
              <a:rPr lang="en-US" altLang="en-US" dirty="0"/>
              <a:t>Follow</a:t>
            </a:r>
            <a:r>
              <a:rPr lang="en-US" altLang="en-US" dirty="0" smtClean="0"/>
              <a:t> statement</a:t>
            </a:r>
            <a:endParaRPr lang="en-US" altLang="en-US" dirty="0"/>
          </a:p>
          <a:p>
            <a:pPr lvl="1"/>
            <a:r>
              <a:rPr lang="en-US" altLang="en-US" dirty="0"/>
              <a:t>Unless taxpayer has information that statement is incorrect or incomplete</a:t>
            </a:r>
          </a:p>
        </p:txBody>
      </p:sp>
      <p:sp>
        <p:nvSpPr>
          <p:cNvPr id="10242" name="Title 1"/>
          <p:cNvSpPr>
            <a:spLocks noGrp="1"/>
          </p:cNvSpPr>
          <p:nvPr>
            <p:ph type="title"/>
          </p:nvPr>
        </p:nvSpPr>
        <p:spPr/>
        <p:txBody>
          <a:bodyPr/>
          <a:lstStyle/>
          <a:p>
            <a:r>
              <a:rPr lang="en-US" dirty="0"/>
              <a:t>Interview – Forms </a:t>
            </a:r>
            <a:endParaRPr lang="en-US"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NTTC Training – TY2018</a:t>
            </a:r>
            <a:endParaRPr lang="en-US" dirty="0"/>
          </a:p>
        </p:txBody>
      </p:sp>
      <p:sp>
        <p:nvSpPr>
          <p:cNvPr id="5" name="Slide Number Placeholder 4"/>
          <p:cNvSpPr>
            <a:spLocks noGrp="1"/>
          </p:cNvSpPr>
          <p:nvPr>
            <p:ph type="sldNum" sz="quarter" idx="11"/>
          </p:nvPr>
        </p:nvSpPr>
        <p:spPr/>
        <p:txBody>
          <a:bodyPr/>
          <a:lstStyle/>
          <a:p>
            <a:fld id="{CD72C349-D014-4633-AD31-112E8BCED269}" type="slidenum">
              <a:rPr lang="en-US" altLang="en-US" smtClean="0"/>
              <a:pPr/>
              <a:t>13</a:t>
            </a:fld>
            <a:endParaRPr lang="en-US" altLang="en-US" dirty="0"/>
          </a:p>
        </p:txBody>
      </p:sp>
      <p:sp>
        <p:nvSpPr>
          <p:cNvPr id="23555" name="Content Placeholder 2"/>
          <p:cNvSpPr>
            <a:spLocks noGrp="1"/>
          </p:cNvSpPr>
          <p:nvPr>
            <p:ph sz="quarter" idx="12"/>
          </p:nvPr>
        </p:nvSpPr>
        <p:spPr/>
        <p:txBody>
          <a:bodyPr>
            <a:normAutofit fontScale="92500" lnSpcReduction="10000"/>
          </a:bodyPr>
          <a:lstStyle/>
          <a:p>
            <a:r>
              <a:rPr lang="en-US" altLang="en-US" dirty="0"/>
              <a:t>Review Forms 1099-B and </a:t>
            </a:r>
            <a:r>
              <a:rPr lang="en-US" altLang="en-US" dirty="0" smtClean="0"/>
              <a:t>brokerage </a:t>
            </a:r>
            <a:r>
              <a:rPr lang="en-US" altLang="en-US" dirty="0"/>
              <a:t>s</a:t>
            </a:r>
            <a:r>
              <a:rPr lang="en-US" altLang="en-US" dirty="0" smtClean="0"/>
              <a:t>tatements</a:t>
            </a:r>
            <a:endParaRPr lang="en-US" altLang="en-US" dirty="0"/>
          </a:p>
          <a:p>
            <a:pPr lvl="1"/>
            <a:r>
              <a:rPr lang="en-US" altLang="en-US" dirty="0"/>
              <a:t>Confirm</a:t>
            </a:r>
            <a:r>
              <a:rPr lang="en-US" altLang="en-US" dirty="0" smtClean="0"/>
              <a:t> cost reported </a:t>
            </a:r>
            <a:r>
              <a:rPr lang="en-US" altLang="en-US" dirty="0"/>
              <a:t>on forms</a:t>
            </a:r>
            <a:endParaRPr lang="en-US" altLang="en-US" dirty="0" smtClean="0"/>
          </a:p>
          <a:p>
            <a:pPr lvl="2"/>
            <a:r>
              <a:rPr lang="en-US" altLang="en-US" dirty="0" smtClean="0"/>
              <a:t>Verify reported cost </a:t>
            </a:r>
          </a:p>
          <a:p>
            <a:pPr lvl="2"/>
            <a:r>
              <a:rPr lang="en-US" altLang="en-US" dirty="0" smtClean="0"/>
              <a:t>Confirm taxpayer cost if not reported</a:t>
            </a:r>
          </a:p>
          <a:p>
            <a:r>
              <a:rPr lang="en-US" altLang="en-US" dirty="0" smtClean="0"/>
              <a:t>Real estate sale reported on 1099-S (separate lesson)</a:t>
            </a:r>
            <a:endParaRPr lang="en-US" altLang="en-US" sz="3143" dirty="0" smtClean="0"/>
          </a:p>
          <a:p>
            <a:r>
              <a:rPr lang="en-US" altLang="en-US" dirty="0" smtClean="0"/>
              <a:t>Confirm all in scope</a:t>
            </a:r>
          </a:p>
          <a:p>
            <a:pPr lvl="1"/>
            <a:r>
              <a:rPr lang="en-US" altLang="en-US" dirty="0" smtClean="0"/>
              <a:t>No stock options, futures, crypto currencies, other complicating factors</a:t>
            </a:r>
          </a:p>
        </p:txBody>
      </p:sp>
      <p:sp>
        <p:nvSpPr>
          <p:cNvPr id="2" name="Title 1"/>
          <p:cNvSpPr>
            <a:spLocks noGrp="1"/>
          </p:cNvSpPr>
          <p:nvPr>
            <p:ph type="title"/>
          </p:nvPr>
        </p:nvSpPr>
        <p:spPr/>
        <p:txBody>
          <a:bodyPr/>
          <a:lstStyle/>
          <a:p>
            <a:r>
              <a:rPr lang="en-US" dirty="0"/>
              <a:t>Interview – Forms </a:t>
            </a:r>
          </a:p>
        </p:txBody>
      </p:sp>
    </p:spTree>
    <p:extLst>
      <p:ext uri="{BB962C8B-B14F-4D97-AF65-F5344CB8AC3E}">
        <p14:creationId xmlns:p14="http://schemas.microsoft.com/office/powerpoint/2010/main" val="32653997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r>
              <a:rPr lang="en-US" dirty="0" smtClean="0"/>
              <a:t>NTTC Training – TY2018</a:t>
            </a:r>
            <a:endParaRPr lang="en-US" dirty="0"/>
          </a:p>
        </p:txBody>
      </p:sp>
      <p:sp>
        <p:nvSpPr>
          <p:cNvPr id="7" name="Slide Number Placeholder 6"/>
          <p:cNvSpPr>
            <a:spLocks noGrp="1"/>
          </p:cNvSpPr>
          <p:nvPr>
            <p:ph type="sldNum" sz="quarter" idx="11"/>
          </p:nvPr>
        </p:nvSpPr>
        <p:spPr/>
        <p:txBody>
          <a:bodyPr/>
          <a:lstStyle/>
          <a:p>
            <a:fld id="{CD72C349-D014-4633-AD31-112E8BCED269}" type="slidenum">
              <a:rPr lang="en-US" altLang="en-US" smtClean="0"/>
              <a:pPr/>
              <a:t>14</a:t>
            </a:fld>
            <a:endParaRPr lang="en-US" altLang="en-US" dirty="0"/>
          </a:p>
        </p:txBody>
      </p:sp>
      <p:sp>
        <p:nvSpPr>
          <p:cNvPr id="3" name="Content Placeholder 2"/>
          <p:cNvSpPr>
            <a:spLocks noGrp="1"/>
          </p:cNvSpPr>
          <p:nvPr>
            <p:ph sz="quarter" idx="12"/>
          </p:nvPr>
        </p:nvSpPr>
        <p:spPr/>
        <p:txBody>
          <a:bodyPr>
            <a:normAutofit/>
          </a:bodyPr>
          <a:lstStyle/>
          <a:p>
            <a:r>
              <a:rPr lang="en-US" dirty="0"/>
              <a:t>In Scope for:</a:t>
            </a:r>
          </a:p>
          <a:p>
            <a:pPr lvl="1"/>
            <a:r>
              <a:rPr lang="en-US" dirty="0"/>
              <a:t>Sale of </a:t>
            </a:r>
            <a:r>
              <a:rPr lang="en-US" dirty="0" smtClean="0"/>
              <a:t>stocks (including ETFs*), </a:t>
            </a:r>
            <a:r>
              <a:rPr lang="en-US" dirty="0"/>
              <a:t>mutual fund shares and personal residences</a:t>
            </a:r>
          </a:p>
          <a:p>
            <a:pPr lvl="1"/>
            <a:r>
              <a:rPr lang="en-US" dirty="0"/>
              <a:t>Sale of bonds that mature </a:t>
            </a:r>
            <a:r>
              <a:rPr lang="en-US" dirty="0" smtClean="0"/>
              <a:t>or sold </a:t>
            </a:r>
            <a:r>
              <a:rPr lang="en-US" dirty="0"/>
              <a:t>with no gain or loss</a:t>
            </a:r>
          </a:p>
          <a:p>
            <a:pPr lvl="1"/>
            <a:r>
              <a:rPr lang="en-US" dirty="0"/>
              <a:t>Bond sales reported </a:t>
            </a:r>
            <a:r>
              <a:rPr lang="en-US" dirty="0" smtClean="0"/>
              <a:t>on brokerage </a:t>
            </a:r>
            <a:r>
              <a:rPr lang="en-US" dirty="0"/>
              <a:t>statement with capital gain or loss only (no ordinary income/loss</a:t>
            </a:r>
            <a:r>
              <a:rPr lang="en-US" dirty="0" smtClean="0"/>
              <a:t>)</a:t>
            </a:r>
          </a:p>
          <a:p>
            <a:pPr marL="3175" indent="0">
              <a:buNone/>
            </a:pPr>
            <a:r>
              <a:rPr lang="en-US" sz="2400" dirty="0" smtClean="0"/>
              <a:t>* Exchange traded funds – similar to a mutual fund but trade like a stock</a:t>
            </a:r>
            <a:endParaRPr lang="en-US" sz="2400" dirty="0"/>
          </a:p>
        </p:txBody>
      </p:sp>
      <p:sp>
        <p:nvSpPr>
          <p:cNvPr id="2" name="Title 1"/>
          <p:cNvSpPr>
            <a:spLocks noGrp="1"/>
          </p:cNvSpPr>
          <p:nvPr>
            <p:ph type="title"/>
          </p:nvPr>
        </p:nvSpPr>
        <p:spPr/>
        <p:txBody>
          <a:bodyPr/>
          <a:lstStyle/>
          <a:p>
            <a:r>
              <a:rPr lang="en-US" dirty="0"/>
              <a:t>Tax-Aide Scope Detail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r>
              <a:rPr lang="en-US" smtClean="0"/>
              <a:t>NTTC Training – TY2018</a:t>
            </a:r>
            <a:endParaRPr lang="en-US" dirty="0"/>
          </a:p>
        </p:txBody>
      </p:sp>
      <p:sp>
        <p:nvSpPr>
          <p:cNvPr id="7" name="Slide Number Placeholder 6"/>
          <p:cNvSpPr>
            <a:spLocks noGrp="1"/>
          </p:cNvSpPr>
          <p:nvPr>
            <p:ph type="sldNum" sz="quarter" idx="11"/>
          </p:nvPr>
        </p:nvSpPr>
        <p:spPr/>
        <p:txBody>
          <a:bodyPr/>
          <a:lstStyle/>
          <a:p>
            <a:fld id="{CD72C349-D014-4633-AD31-112E8BCED269}" type="slidenum">
              <a:rPr lang="en-US" altLang="en-US" smtClean="0"/>
              <a:pPr/>
              <a:t>15</a:t>
            </a:fld>
            <a:endParaRPr lang="en-US" altLang="en-US" dirty="0"/>
          </a:p>
        </p:txBody>
      </p:sp>
      <p:sp>
        <p:nvSpPr>
          <p:cNvPr id="3" name="Content Placeholder 2"/>
          <p:cNvSpPr>
            <a:spLocks noGrp="1"/>
          </p:cNvSpPr>
          <p:nvPr>
            <p:ph sz="quarter" idx="12"/>
          </p:nvPr>
        </p:nvSpPr>
        <p:spPr/>
        <p:txBody>
          <a:bodyPr>
            <a:normAutofit fontScale="92500"/>
          </a:bodyPr>
          <a:lstStyle/>
          <a:p>
            <a:pPr lvl="1"/>
            <a:r>
              <a:rPr lang="en-US" smtClean="0"/>
              <a:t>Capital gains and losses reported on Schedule K-1</a:t>
            </a:r>
          </a:p>
          <a:p>
            <a:pPr lvl="1"/>
            <a:r>
              <a:rPr lang="en-US" smtClean="0"/>
              <a:t>Capital loss carryovers</a:t>
            </a:r>
          </a:p>
          <a:p>
            <a:pPr lvl="1"/>
            <a:r>
              <a:rPr lang="en-US" smtClean="0"/>
              <a:t>Wash sales if reported on brokerage or mutual fund statement</a:t>
            </a:r>
          </a:p>
          <a:p>
            <a:pPr lvl="1"/>
            <a:r>
              <a:rPr lang="en-US" smtClean="0"/>
              <a:t>Worthless securities if reported on brokerage statement</a:t>
            </a:r>
          </a:p>
          <a:p>
            <a:pPr lvl="1"/>
            <a:r>
              <a:rPr lang="en-US" smtClean="0"/>
              <a:t>Inherited property if listed above and, if inherited in 2010, taxpayer provides the acquisition date and basis</a:t>
            </a:r>
          </a:p>
          <a:p>
            <a:pPr lvl="1"/>
            <a:r>
              <a:rPr lang="en-US" smtClean="0"/>
              <a:t>Gifted property if listed above and taxpayer provides the acquisition date and basis</a:t>
            </a:r>
          </a:p>
          <a:p>
            <a:pPr lvl="1"/>
            <a:endParaRPr lang="en-US" dirty="0"/>
          </a:p>
        </p:txBody>
      </p:sp>
      <p:sp>
        <p:nvSpPr>
          <p:cNvPr id="2" name="Title 1"/>
          <p:cNvSpPr>
            <a:spLocks noGrp="1"/>
          </p:cNvSpPr>
          <p:nvPr>
            <p:ph type="title"/>
          </p:nvPr>
        </p:nvSpPr>
        <p:spPr/>
        <p:txBody>
          <a:bodyPr/>
          <a:lstStyle/>
          <a:p>
            <a:r>
              <a:rPr lang="en-US" smtClean="0"/>
              <a:t>Tax-Aide Scope Detail page 2</a:t>
            </a:r>
            <a:endParaRPr lang="en-US" dirty="0"/>
          </a:p>
        </p:txBody>
      </p:sp>
      <p:sp>
        <p:nvSpPr>
          <p:cNvPr id="8" name="Rectangle 7"/>
          <p:cNvSpPr/>
          <p:nvPr/>
        </p:nvSpPr>
        <p:spPr>
          <a:xfrm>
            <a:off x="9677400" y="1219200"/>
            <a:ext cx="2133600" cy="352165"/>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Scope Manual</a:t>
            </a:r>
            <a:endParaRPr lang="en-US" sz="20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6" name="Slide Number Placeholder 5"/>
          <p:cNvSpPr>
            <a:spLocks noGrp="1"/>
          </p:cNvSpPr>
          <p:nvPr>
            <p:ph type="sldNum" sz="quarter" idx="11"/>
          </p:nvPr>
        </p:nvSpPr>
        <p:spPr/>
        <p:txBody>
          <a:bodyPr/>
          <a:lstStyle/>
          <a:p>
            <a:fld id="{03B5AFF7-D449-440D-9837-9D06DDE2EAB2}" type="slidenum">
              <a:rPr lang="en-US" altLang="en-US" smtClean="0"/>
              <a:pPr/>
              <a:t>16</a:t>
            </a:fld>
            <a:endParaRPr lang="en-US" altLang="en-US" dirty="0"/>
          </a:p>
        </p:txBody>
      </p:sp>
      <p:sp>
        <p:nvSpPr>
          <p:cNvPr id="11" name="Content Placeholder 10"/>
          <p:cNvSpPr>
            <a:spLocks noGrp="1"/>
          </p:cNvSpPr>
          <p:nvPr>
            <p:ph sz="quarter" idx="12"/>
          </p:nvPr>
        </p:nvSpPr>
        <p:spPr/>
        <p:txBody>
          <a:bodyPr>
            <a:normAutofit fontScale="77500" lnSpcReduction="20000"/>
          </a:bodyPr>
          <a:lstStyle/>
          <a:p>
            <a:r>
              <a:rPr lang="en-US" altLang="en-US" dirty="0" smtClean="0"/>
              <a:t>Nominee income</a:t>
            </a:r>
          </a:p>
          <a:p>
            <a:r>
              <a:rPr lang="en-US" altLang="en-US" dirty="0" smtClean="0"/>
              <a:t>Qualified small business stock</a:t>
            </a:r>
          </a:p>
          <a:p>
            <a:r>
              <a:rPr lang="en-US" altLang="en-US" dirty="0" smtClean="0"/>
              <a:t>DC zone assets</a:t>
            </a:r>
          </a:p>
          <a:p>
            <a:r>
              <a:rPr lang="en-US" altLang="en-US" dirty="0" smtClean="0"/>
              <a:t>Rollover of gain</a:t>
            </a:r>
          </a:p>
          <a:p>
            <a:r>
              <a:rPr lang="en-US" altLang="en-US" dirty="0" smtClean="0"/>
              <a:t>Small business loss</a:t>
            </a:r>
          </a:p>
          <a:p>
            <a:r>
              <a:rPr lang="en-US" altLang="en-US" dirty="0" smtClean="0"/>
              <a:t>Collectibles</a:t>
            </a:r>
          </a:p>
          <a:p>
            <a:r>
              <a:rPr lang="en-US" altLang="en-US" dirty="0" smtClean="0"/>
              <a:t>Crypto currencies (and transactions executed with crypto currency, e.g. </a:t>
            </a:r>
            <a:r>
              <a:rPr lang="en-US" altLang="en-US" dirty="0" err="1" smtClean="0"/>
              <a:t>Bitcoin</a:t>
            </a:r>
            <a:r>
              <a:rPr lang="en-US" altLang="en-US" dirty="0" smtClean="0"/>
              <a:t>)</a:t>
            </a:r>
          </a:p>
          <a:p>
            <a:endParaRPr lang="en-US" dirty="0"/>
          </a:p>
        </p:txBody>
      </p:sp>
      <p:sp>
        <p:nvSpPr>
          <p:cNvPr id="2" name="Title 1"/>
          <p:cNvSpPr>
            <a:spLocks noGrp="1"/>
          </p:cNvSpPr>
          <p:nvPr>
            <p:ph type="title"/>
          </p:nvPr>
        </p:nvSpPr>
        <p:spPr/>
        <p:txBody>
          <a:bodyPr/>
          <a:lstStyle/>
          <a:p>
            <a:r>
              <a:rPr lang="en-US" smtClean="0"/>
              <a:t>Tax-Aide Out of Scope</a:t>
            </a:r>
            <a:endParaRPr lang="en-US" dirty="0"/>
          </a:p>
        </p:txBody>
      </p:sp>
      <p:sp>
        <p:nvSpPr>
          <p:cNvPr id="4" name="Rectangle 3"/>
          <p:cNvSpPr/>
          <p:nvPr/>
        </p:nvSpPr>
        <p:spPr>
          <a:xfrm>
            <a:off x="9677400" y="1219200"/>
            <a:ext cx="2133600" cy="352165"/>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Scope Manual</a:t>
            </a:r>
            <a:endParaRPr lang="en-US" sz="2000" b="1" dirty="0"/>
          </a:p>
        </p:txBody>
      </p:sp>
    </p:spTree>
    <p:extLst>
      <p:ext uri="{BB962C8B-B14F-4D97-AF65-F5344CB8AC3E}">
        <p14:creationId xmlns:p14="http://schemas.microsoft.com/office/powerpoint/2010/main" val="1287828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4" name="Slide Number Placeholder 3"/>
          <p:cNvSpPr>
            <a:spLocks noGrp="1"/>
          </p:cNvSpPr>
          <p:nvPr>
            <p:ph type="sldNum" sz="quarter" idx="11"/>
          </p:nvPr>
        </p:nvSpPr>
        <p:spPr/>
        <p:txBody>
          <a:bodyPr/>
          <a:lstStyle/>
          <a:p>
            <a:fld id="{CD72C349-D014-4633-AD31-112E8BCED269}" type="slidenum">
              <a:rPr lang="en-US" altLang="en-US" smtClean="0"/>
              <a:pPr/>
              <a:t>17</a:t>
            </a:fld>
            <a:endParaRPr lang="en-US" altLang="en-US" dirty="0"/>
          </a:p>
        </p:txBody>
      </p:sp>
      <p:sp>
        <p:nvSpPr>
          <p:cNvPr id="4099" name="Rectangle 3"/>
          <p:cNvSpPr>
            <a:spLocks noGrp="1" noChangeArrowheads="1"/>
          </p:cNvSpPr>
          <p:nvPr>
            <p:ph sz="quarter" idx="12"/>
          </p:nvPr>
        </p:nvSpPr>
        <p:spPr>
          <a:xfrm>
            <a:off x="1278833" y="1761432"/>
            <a:ext cx="9753600" cy="4410767"/>
          </a:xfrm>
        </p:spPr>
        <p:txBody>
          <a:bodyPr>
            <a:normAutofit fontScale="92500" lnSpcReduction="20000"/>
          </a:bodyPr>
          <a:lstStyle/>
          <a:p>
            <a:r>
              <a:rPr lang="en-US" altLang="en-US" dirty="0" smtClean="0"/>
              <a:t>Basis* is cost – amount </a:t>
            </a:r>
            <a:r>
              <a:rPr lang="en-US" altLang="en-US" dirty="0"/>
              <a:t>originally paid</a:t>
            </a:r>
          </a:p>
          <a:p>
            <a:r>
              <a:rPr lang="en-US" altLang="en-US" dirty="0"/>
              <a:t>Adjustments to </a:t>
            </a:r>
            <a:r>
              <a:rPr lang="en-US" altLang="en-US" dirty="0" smtClean="0"/>
              <a:t>basis (</a:t>
            </a:r>
            <a:r>
              <a:rPr lang="en-US" altLang="en-US" dirty="0"/>
              <a:t>of shares)</a:t>
            </a:r>
          </a:p>
          <a:p>
            <a:pPr lvl="1"/>
            <a:r>
              <a:rPr lang="en-US" altLang="en-US" dirty="0"/>
              <a:t>Purchase expenses (commissions)</a:t>
            </a:r>
          </a:p>
          <a:p>
            <a:pPr lvl="1"/>
            <a:r>
              <a:rPr lang="en-US" altLang="en-US" dirty="0"/>
              <a:t>Sale expenses, if not already used to reduce proceeds</a:t>
            </a:r>
          </a:p>
          <a:p>
            <a:pPr lvl="1"/>
            <a:r>
              <a:rPr lang="en-US" altLang="en-US" dirty="0"/>
              <a:t>Non-dividend distributions</a:t>
            </a:r>
            <a:endParaRPr lang="en-US" altLang="en-US" dirty="0" smtClean="0"/>
          </a:p>
          <a:p>
            <a:r>
              <a:rPr lang="en-US" altLang="en-US" dirty="0" smtClean="0"/>
              <a:t>Basis reporting requirement since 2011</a:t>
            </a:r>
            <a:endParaRPr lang="en-US" altLang="en-US" dirty="0"/>
          </a:p>
          <a:p>
            <a:pPr lvl="1"/>
            <a:r>
              <a:rPr lang="en-US" altLang="en-US" dirty="0" smtClean="0"/>
              <a:t>Brokers report basis to owner even though not required to report it to IRS</a:t>
            </a:r>
            <a:endParaRPr lang="en-US" altLang="en-US" dirty="0"/>
          </a:p>
          <a:p>
            <a:pPr marL="0" indent="0">
              <a:buNone/>
            </a:pPr>
            <a:r>
              <a:rPr lang="en-US" altLang="en-US" sz="2600" dirty="0"/>
              <a:t>* Basis is </a:t>
            </a:r>
            <a:r>
              <a:rPr lang="en-US" altLang="en-US" sz="2600" dirty="0" smtClean="0"/>
              <a:t>the term </a:t>
            </a:r>
            <a:r>
              <a:rPr lang="en-US" altLang="en-US" sz="2600" dirty="0"/>
              <a:t>generically used for cost or adjusted basis</a:t>
            </a:r>
          </a:p>
          <a:p>
            <a:pPr lvl="1"/>
            <a:endParaRPr lang="en-US" altLang="en-US" dirty="0"/>
          </a:p>
        </p:txBody>
      </p:sp>
      <p:sp>
        <p:nvSpPr>
          <p:cNvPr id="4098" name="Rectangle 2"/>
          <p:cNvSpPr>
            <a:spLocks noGrp="1" noChangeArrowheads="1"/>
          </p:cNvSpPr>
          <p:nvPr>
            <p:ph type="title"/>
          </p:nvPr>
        </p:nvSpPr>
        <p:spPr/>
        <p:txBody>
          <a:bodyPr/>
          <a:lstStyle/>
          <a:p>
            <a:r>
              <a:rPr lang="en-US" altLang="en-US" dirty="0" smtClean="0"/>
              <a:t>Share Basis</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CD72C349-D014-4633-AD31-112E8BCED269}" type="slidenum">
              <a:rPr lang="en-US" altLang="en-US" smtClean="0"/>
              <a:pPr/>
              <a:t>18</a:t>
            </a:fld>
            <a:endParaRPr lang="en-US" altLang="en-US" dirty="0"/>
          </a:p>
        </p:txBody>
      </p:sp>
      <p:sp>
        <p:nvSpPr>
          <p:cNvPr id="4099" name="Rectangle 3"/>
          <p:cNvSpPr>
            <a:spLocks noGrp="1" noChangeArrowheads="1"/>
          </p:cNvSpPr>
          <p:nvPr>
            <p:ph sz="quarter" idx="12"/>
          </p:nvPr>
        </p:nvSpPr>
        <p:spPr/>
        <p:txBody>
          <a:bodyPr>
            <a:normAutofit/>
          </a:bodyPr>
          <a:lstStyle/>
          <a:p>
            <a:r>
              <a:rPr lang="en-US" altLang="en-US" dirty="0" smtClean="0"/>
              <a:t>Unknown Basis</a:t>
            </a:r>
          </a:p>
          <a:p>
            <a:pPr lvl="1"/>
            <a:r>
              <a:rPr lang="en-US" altLang="en-US" dirty="0" smtClean="0"/>
              <a:t>Date acquired can help determine basis </a:t>
            </a:r>
          </a:p>
          <a:p>
            <a:pPr lvl="2"/>
            <a:r>
              <a:rPr lang="en-US" altLang="en-US" dirty="0" smtClean="0"/>
              <a:t>Adjust for dividend reinvestment, intervening splits, mergers, etc.</a:t>
            </a:r>
          </a:p>
          <a:p>
            <a:pPr lvl="1"/>
            <a:r>
              <a:rPr lang="en-US" altLang="en-US" dirty="0" smtClean="0"/>
              <a:t>IRS rule: If basis unknown basis is $0</a:t>
            </a:r>
          </a:p>
          <a:p>
            <a:pPr lvl="2"/>
            <a:r>
              <a:rPr lang="en-US" altLang="en-US" dirty="0" smtClean="0"/>
              <a:t>Amend return if basis is later determined</a:t>
            </a:r>
          </a:p>
          <a:p>
            <a:endParaRPr lang="en-US" altLang="en-US" dirty="0" smtClean="0"/>
          </a:p>
          <a:p>
            <a:pPr lvl="1"/>
            <a:endParaRPr lang="en-US" altLang="en-US" dirty="0"/>
          </a:p>
        </p:txBody>
      </p:sp>
      <p:sp>
        <p:nvSpPr>
          <p:cNvPr id="4098" name="Rectangle 2"/>
          <p:cNvSpPr>
            <a:spLocks noGrp="1" noChangeArrowheads="1"/>
          </p:cNvSpPr>
          <p:nvPr>
            <p:ph type="title"/>
          </p:nvPr>
        </p:nvSpPr>
        <p:spPr/>
        <p:txBody>
          <a:bodyPr/>
          <a:lstStyle/>
          <a:p>
            <a:r>
              <a:rPr lang="en-US" altLang="en-US" dirty="0" smtClean="0"/>
              <a:t>Share Basis</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4" name="Slide Number Placeholder 3"/>
          <p:cNvSpPr>
            <a:spLocks noGrp="1"/>
          </p:cNvSpPr>
          <p:nvPr>
            <p:ph type="sldNum" sz="quarter" idx="11"/>
          </p:nvPr>
        </p:nvSpPr>
        <p:spPr/>
        <p:txBody>
          <a:bodyPr/>
          <a:lstStyle/>
          <a:p>
            <a:fld id="{CD72C349-D014-4633-AD31-112E8BCED269}" type="slidenum">
              <a:rPr lang="en-US" altLang="en-US" smtClean="0"/>
              <a:pPr/>
              <a:t>19</a:t>
            </a:fld>
            <a:endParaRPr lang="en-US" altLang="en-US" dirty="0"/>
          </a:p>
        </p:txBody>
      </p:sp>
      <p:sp>
        <p:nvSpPr>
          <p:cNvPr id="80899" name="Rectangle 3"/>
          <p:cNvSpPr>
            <a:spLocks noGrp="1" noChangeArrowheads="1"/>
          </p:cNvSpPr>
          <p:nvPr>
            <p:ph sz="quarter" idx="12"/>
          </p:nvPr>
        </p:nvSpPr>
        <p:spPr/>
        <p:txBody>
          <a:bodyPr>
            <a:normAutofit/>
          </a:bodyPr>
          <a:lstStyle/>
          <a:p>
            <a:r>
              <a:rPr lang="en-US" altLang="en-US" dirty="0" smtClean="0"/>
              <a:t>Shareholder </a:t>
            </a:r>
            <a:r>
              <a:rPr lang="en-US" altLang="en-US" dirty="0"/>
              <a:t>receives additional </a:t>
            </a:r>
            <a:r>
              <a:rPr lang="en-US" altLang="en-US" dirty="0" smtClean="0"/>
              <a:t>shares when stock splits or dividends received</a:t>
            </a:r>
          </a:p>
          <a:p>
            <a:pPr lvl="1"/>
            <a:r>
              <a:rPr lang="en-US" altLang="en-US" dirty="0" smtClean="0"/>
              <a:t>usually </a:t>
            </a:r>
            <a:r>
              <a:rPr lang="en-US" altLang="en-US" dirty="0"/>
              <a:t>no additional cost</a:t>
            </a:r>
          </a:p>
          <a:p>
            <a:r>
              <a:rPr lang="en-US" altLang="en-US" dirty="0"/>
              <a:t>Basis of old </a:t>
            </a:r>
            <a:r>
              <a:rPr lang="en-US" altLang="en-US" dirty="0" smtClean="0"/>
              <a:t>shares spread </a:t>
            </a:r>
            <a:r>
              <a:rPr lang="en-US" altLang="en-US" dirty="0"/>
              <a:t>over all shares (old and new)</a:t>
            </a:r>
          </a:p>
          <a:p>
            <a:r>
              <a:rPr lang="en-US" altLang="en-US" dirty="0"/>
              <a:t>Date acquired for new shares is same as for old shares</a:t>
            </a:r>
          </a:p>
        </p:txBody>
      </p:sp>
      <p:sp>
        <p:nvSpPr>
          <p:cNvPr id="6146" name="Rectangle 2"/>
          <p:cNvSpPr>
            <a:spLocks noGrp="1" noChangeArrowheads="1"/>
          </p:cNvSpPr>
          <p:nvPr>
            <p:ph type="title"/>
          </p:nvPr>
        </p:nvSpPr>
        <p:spPr/>
        <p:txBody>
          <a:bodyPr/>
          <a:lstStyle/>
          <a:p>
            <a:r>
              <a:rPr lang="en-US" altLang="en-US" dirty="0" smtClean="0"/>
              <a:t>Stock Splits or Dividends</a:t>
            </a:r>
            <a:endParaRPr lang="en-US" altLang="en-US" dirty="0"/>
          </a:p>
        </p:txBody>
      </p:sp>
    </p:spTree>
    <p:extLst>
      <p:ext uri="{BB962C8B-B14F-4D97-AF65-F5344CB8AC3E}">
        <p14:creationId xmlns:p14="http://schemas.microsoft.com/office/powerpoint/2010/main" val="30045217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089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80899">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808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NTTC Training – TY2018</a:t>
            </a:r>
            <a:endParaRPr lang="en-US" dirty="0"/>
          </a:p>
        </p:txBody>
      </p:sp>
      <p:sp>
        <p:nvSpPr>
          <p:cNvPr id="5" name="Slide Number Placeholder 4"/>
          <p:cNvSpPr>
            <a:spLocks noGrp="1"/>
          </p:cNvSpPr>
          <p:nvPr>
            <p:ph type="sldNum" sz="quarter" idx="11"/>
          </p:nvPr>
        </p:nvSpPr>
        <p:spPr/>
        <p:txBody>
          <a:bodyPr/>
          <a:lstStyle/>
          <a:p>
            <a:fld id="{CD72C349-D014-4633-AD31-112E8BCED269}" type="slidenum">
              <a:rPr lang="en-US" altLang="en-US" smtClean="0"/>
              <a:pPr/>
              <a:t>2</a:t>
            </a:fld>
            <a:endParaRPr lang="en-US" altLang="en-US" dirty="0"/>
          </a:p>
        </p:txBody>
      </p:sp>
      <p:sp>
        <p:nvSpPr>
          <p:cNvPr id="12291" name="Content Placeholder 6"/>
          <p:cNvSpPr>
            <a:spLocks noGrp="1"/>
          </p:cNvSpPr>
          <p:nvPr>
            <p:ph sz="quarter" idx="12"/>
          </p:nvPr>
        </p:nvSpPr>
        <p:spPr/>
        <p:txBody>
          <a:bodyPr>
            <a:normAutofit/>
          </a:bodyPr>
          <a:lstStyle/>
          <a:p>
            <a:r>
              <a:rPr lang="en-US" altLang="en-US" dirty="0"/>
              <a:t>Ordinary income tax rates range from 10% to </a:t>
            </a:r>
            <a:r>
              <a:rPr lang="en-US" altLang="en-US" dirty="0" smtClean="0"/>
              <a:t>37%</a:t>
            </a:r>
            <a:endParaRPr lang="en-US" altLang="en-US" dirty="0"/>
          </a:p>
          <a:p>
            <a:r>
              <a:rPr lang="en-US" altLang="en-US" dirty="0"/>
              <a:t>Capital gain tax rates are much lower</a:t>
            </a:r>
          </a:p>
          <a:p>
            <a:pPr lvl="1"/>
            <a:r>
              <a:rPr lang="en-US" altLang="en-US" dirty="0"/>
              <a:t>Usually </a:t>
            </a:r>
            <a:r>
              <a:rPr lang="en-US" altLang="en-US" b="1" dirty="0"/>
              <a:t>0% </a:t>
            </a:r>
            <a:r>
              <a:rPr lang="en-US" altLang="en-US" dirty="0"/>
              <a:t>or 15% rate</a:t>
            </a:r>
          </a:p>
          <a:p>
            <a:pPr lvl="1"/>
            <a:r>
              <a:rPr lang="en-US" altLang="en-US" dirty="0"/>
              <a:t>Could be 20% rate for very high incomes</a:t>
            </a:r>
          </a:p>
        </p:txBody>
      </p:sp>
      <p:sp>
        <p:nvSpPr>
          <p:cNvPr id="2" name="Title 1"/>
          <p:cNvSpPr>
            <a:spLocks noGrp="1"/>
          </p:cNvSpPr>
          <p:nvPr>
            <p:ph type="title"/>
          </p:nvPr>
        </p:nvSpPr>
        <p:spPr/>
        <p:txBody>
          <a:bodyPr/>
          <a:lstStyle/>
          <a:p>
            <a:r>
              <a:rPr lang="en-US" dirty="0"/>
              <a:t>Introduction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CD72C349-D014-4633-AD31-112E8BCED269}" type="slidenum">
              <a:rPr lang="en-US" altLang="en-US" smtClean="0"/>
              <a:pPr/>
              <a:t>20</a:t>
            </a:fld>
            <a:endParaRPr lang="en-US" altLang="en-US" dirty="0"/>
          </a:p>
        </p:txBody>
      </p:sp>
      <p:sp>
        <p:nvSpPr>
          <p:cNvPr id="37891" name="Rectangle 3"/>
          <p:cNvSpPr>
            <a:spLocks noGrp="1" noChangeArrowheads="1"/>
          </p:cNvSpPr>
          <p:nvPr>
            <p:ph sz="quarter" idx="12"/>
          </p:nvPr>
        </p:nvSpPr>
        <p:spPr/>
        <p:txBody>
          <a:bodyPr>
            <a:normAutofit lnSpcReduction="10000"/>
          </a:bodyPr>
          <a:lstStyle/>
          <a:p>
            <a:r>
              <a:rPr lang="en-US" altLang="en-US" smtClean="0"/>
              <a:t>Bought 100 shares for $5,000 on 7/1/2006</a:t>
            </a:r>
          </a:p>
          <a:p>
            <a:pPr lvl="1"/>
            <a:r>
              <a:rPr lang="en-US" altLang="en-US" smtClean="0"/>
              <a:t>$50 per share ($5,000 ÷ 100 shares)</a:t>
            </a:r>
          </a:p>
          <a:p>
            <a:r>
              <a:rPr lang="en-US" altLang="en-US" smtClean="0"/>
              <a:t>On 3/1/2014, receives 100 more shares due to stock split</a:t>
            </a:r>
          </a:p>
          <a:p>
            <a:r>
              <a:rPr lang="en-US" altLang="en-US" smtClean="0"/>
              <a:t>Total basis is still $5,000</a:t>
            </a:r>
          </a:p>
          <a:p>
            <a:pPr lvl="1"/>
            <a:r>
              <a:rPr lang="en-US" altLang="en-US" smtClean="0"/>
              <a:t>Now $25 per share ($5,000 ÷ 200 shares)</a:t>
            </a:r>
          </a:p>
          <a:p>
            <a:r>
              <a:rPr lang="en-US" altLang="en-US" smtClean="0"/>
              <a:t>Date acquired for all 200 shares is 7/1/2006</a:t>
            </a:r>
            <a:endParaRPr lang="en-US" altLang="en-US" dirty="0"/>
          </a:p>
        </p:txBody>
      </p:sp>
      <p:sp>
        <p:nvSpPr>
          <p:cNvPr id="6146" name="Rectangle 2"/>
          <p:cNvSpPr>
            <a:spLocks noGrp="1" noChangeArrowheads="1"/>
          </p:cNvSpPr>
          <p:nvPr>
            <p:ph type="title"/>
          </p:nvPr>
        </p:nvSpPr>
        <p:spPr/>
        <p:txBody>
          <a:bodyPr/>
          <a:lstStyle/>
          <a:p>
            <a:r>
              <a:rPr lang="en-US" altLang="en-US" smtClean="0"/>
              <a:t>Stock Split Example</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789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78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4" name="Slide Number Placeholder 3"/>
          <p:cNvSpPr>
            <a:spLocks noGrp="1"/>
          </p:cNvSpPr>
          <p:nvPr>
            <p:ph type="sldNum" sz="quarter" idx="11"/>
          </p:nvPr>
        </p:nvSpPr>
        <p:spPr/>
        <p:txBody>
          <a:bodyPr/>
          <a:lstStyle/>
          <a:p>
            <a:fld id="{CD72C349-D014-4633-AD31-112E8BCED269}" type="slidenum">
              <a:rPr lang="en-US" altLang="en-US" smtClean="0"/>
              <a:pPr/>
              <a:t>21</a:t>
            </a:fld>
            <a:endParaRPr lang="en-US" altLang="en-US" dirty="0"/>
          </a:p>
        </p:txBody>
      </p:sp>
      <p:sp>
        <p:nvSpPr>
          <p:cNvPr id="80899" name="Rectangle 3"/>
          <p:cNvSpPr>
            <a:spLocks noGrp="1" noChangeArrowheads="1"/>
          </p:cNvSpPr>
          <p:nvPr>
            <p:ph sz="quarter" idx="12"/>
          </p:nvPr>
        </p:nvSpPr>
        <p:spPr/>
        <p:txBody>
          <a:bodyPr>
            <a:normAutofit/>
          </a:bodyPr>
          <a:lstStyle/>
          <a:p>
            <a:r>
              <a:rPr lang="en-US" altLang="en-US" dirty="0"/>
              <a:t>Shareholder receives dividend payment </a:t>
            </a:r>
            <a:endParaRPr lang="en-US" altLang="en-US" dirty="0" smtClean="0"/>
          </a:p>
          <a:p>
            <a:r>
              <a:rPr lang="en-US" altLang="en-US" dirty="0" smtClean="0"/>
              <a:t>Broker or fund </a:t>
            </a:r>
            <a:r>
              <a:rPr lang="en-US" altLang="en-US" dirty="0"/>
              <a:t>reinvests </a:t>
            </a:r>
            <a:r>
              <a:rPr lang="en-US" altLang="en-US" dirty="0" smtClean="0"/>
              <a:t>in new </a:t>
            </a:r>
            <a:r>
              <a:rPr lang="en-US" altLang="en-US" dirty="0"/>
              <a:t>shares (may be fractional amount)</a:t>
            </a:r>
          </a:p>
          <a:p>
            <a:r>
              <a:rPr lang="en-US" altLang="en-US" dirty="0"/>
              <a:t>Date acquired for new shares is dividend payment date</a:t>
            </a:r>
          </a:p>
          <a:p>
            <a:r>
              <a:rPr lang="en-US" altLang="en-US" dirty="0" smtClean="0"/>
              <a:t>Basis in the shares depends on the method used, e.g. average cost for mutual shares</a:t>
            </a:r>
            <a:endParaRPr lang="en-US" altLang="en-US" dirty="0"/>
          </a:p>
        </p:txBody>
      </p:sp>
      <p:sp>
        <p:nvSpPr>
          <p:cNvPr id="6146" name="Rectangle 2"/>
          <p:cNvSpPr>
            <a:spLocks noGrp="1" noChangeArrowheads="1"/>
          </p:cNvSpPr>
          <p:nvPr>
            <p:ph type="title"/>
          </p:nvPr>
        </p:nvSpPr>
        <p:spPr/>
        <p:txBody>
          <a:bodyPr>
            <a:normAutofit/>
          </a:bodyPr>
          <a:lstStyle/>
          <a:p>
            <a:r>
              <a:rPr lang="en-US" altLang="en-US" dirty="0" smtClean="0"/>
              <a:t>Dividend Reinvestment</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08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08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08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4" name="Slide Number Placeholder 3"/>
          <p:cNvSpPr>
            <a:spLocks noGrp="1"/>
          </p:cNvSpPr>
          <p:nvPr>
            <p:ph type="sldNum" sz="quarter" idx="11"/>
          </p:nvPr>
        </p:nvSpPr>
        <p:spPr/>
        <p:txBody>
          <a:bodyPr/>
          <a:lstStyle/>
          <a:p>
            <a:fld id="{CD72C349-D014-4633-AD31-112E8BCED269}" type="slidenum">
              <a:rPr lang="en-US" altLang="en-US" smtClean="0"/>
              <a:pPr/>
              <a:t>22</a:t>
            </a:fld>
            <a:endParaRPr lang="en-US" altLang="en-US" dirty="0"/>
          </a:p>
        </p:txBody>
      </p:sp>
      <p:sp>
        <p:nvSpPr>
          <p:cNvPr id="27651" name="Rectangle 3"/>
          <p:cNvSpPr>
            <a:spLocks noGrp="1" noChangeArrowheads="1"/>
          </p:cNvSpPr>
          <p:nvPr>
            <p:ph sz="quarter" idx="12"/>
          </p:nvPr>
        </p:nvSpPr>
        <p:spPr/>
        <p:txBody>
          <a:bodyPr>
            <a:normAutofit/>
          </a:bodyPr>
          <a:lstStyle/>
          <a:p>
            <a:r>
              <a:rPr lang="en-US" altLang="en-US" dirty="0"/>
              <a:t>Taxpayer who paid $1,000 for 100 shares of XYZ stock received a 2 for 1 stock split</a:t>
            </a:r>
          </a:p>
          <a:p>
            <a:r>
              <a:rPr lang="en-US" altLang="en-US" dirty="0"/>
              <a:t>What is his adjusted basis per share in XYZ?</a:t>
            </a:r>
          </a:p>
          <a:p>
            <a:pPr marL="0" indent="-3174">
              <a:buNone/>
            </a:pPr>
            <a:r>
              <a:rPr lang="en-US" altLang="en-US" dirty="0"/>
              <a:t>			</a:t>
            </a:r>
            <a:r>
              <a:rPr lang="en-US" altLang="en-US" dirty="0">
                <a:solidFill>
                  <a:srgbClr val="FF0000"/>
                </a:solidFill>
              </a:rPr>
              <a:t>$5</a:t>
            </a:r>
            <a:r>
              <a:rPr lang="en-US" altLang="en-US" dirty="0"/>
              <a:t> per share</a:t>
            </a:r>
          </a:p>
        </p:txBody>
      </p:sp>
      <p:sp>
        <p:nvSpPr>
          <p:cNvPr id="31746" name="Rectangle 2"/>
          <p:cNvSpPr>
            <a:spLocks noGrp="1" noChangeArrowheads="1"/>
          </p:cNvSpPr>
          <p:nvPr>
            <p:ph type="title"/>
          </p:nvPr>
        </p:nvSpPr>
        <p:spPr/>
        <p:txBody>
          <a:bodyPr/>
          <a:lstStyle/>
          <a:p>
            <a:r>
              <a:rPr lang="en-US" altLang="en-US" dirty="0"/>
              <a:t>Capital Gains Quiz</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4" name="Slide Number Placeholder 3"/>
          <p:cNvSpPr>
            <a:spLocks noGrp="1"/>
          </p:cNvSpPr>
          <p:nvPr>
            <p:ph type="sldNum" sz="quarter" idx="11"/>
          </p:nvPr>
        </p:nvSpPr>
        <p:spPr/>
        <p:txBody>
          <a:bodyPr/>
          <a:lstStyle/>
          <a:p>
            <a:fld id="{CD72C349-D014-4633-AD31-112E8BCED269}" type="slidenum">
              <a:rPr lang="en-US" altLang="en-US" smtClean="0"/>
              <a:pPr/>
              <a:t>23</a:t>
            </a:fld>
            <a:endParaRPr lang="en-US" altLang="en-US" dirty="0"/>
          </a:p>
        </p:txBody>
      </p:sp>
      <p:sp>
        <p:nvSpPr>
          <p:cNvPr id="25603" name="Rectangle 3"/>
          <p:cNvSpPr>
            <a:spLocks noGrp="1" noChangeArrowheads="1"/>
          </p:cNvSpPr>
          <p:nvPr>
            <p:ph sz="quarter" idx="12"/>
          </p:nvPr>
        </p:nvSpPr>
        <p:spPr>
          <a:xfrm>
            <a:off x="1278833" y="1761432"/>
            <a:ext cx="9753600" cy="4410767"/>
          </a:xfrm>
        </p:spPr>
        <p:txBody>
          <a:bodyPr>
            <a:normAutofit fontScale="85000" lnSpcReduction="10000"/>
          </a:bodyPr>
          <a:lstStyle/>
          <a:p>
            <a:pPr>
              <a:lnSpc>
                <a:spcPct val="110000"/>
              </a:lnSpc>
            </a:pPr>
            <a:r>
              <a:rPr lang="en-US" altLang="en-US" dirty="0" smtClean="0"/>
              <a:t>Basis of inherited property from decedent </a:t>
            </a:r>
            <a:r>
              <a:rPr lang="en-US" altLang="en-US" dirty="0"/>
              <a:t>who died before or after 2010</a:t>
            </a:r>
          </a:p>
          <a:p>
            <a:pPr lvl="1">
              <a:lnSpc>
                <a:spcPct val="110000"/>
              </a:lnSpc>
            </a:pPr>
            <a:r>
              <a:rPr lang="en-US" altLang="en-US" dirty="0"/>
              <a:t>Fair Market Value (FMV) </a:t>
            </a:r>
          </a:p>
          <a:p>
            <a:pPr lvl="2">
              <a:lnSpc>
                <a:spcPct val="110000"/>
              </a:lnSpc>
            </a:pPr>
            <a:r>
              <a:rPr lang="en-US" altLang="en-US" dirty="0"/>
              <a:t>On date of death</a:t>
            </a:r>
            <a:r>
              <a:rPr lang="en-US" altLang="en-US" b="1" dirty="0" smtClean="0"/>
              <a:t> or</a:t>
            </a:r>
          </a:p>
          <a:p>
            <a:pPr lvl="2">
              <a:lnSpc>
                <a:spcPct val="110000"/>
              </a:lnSpc>
            </a:pPr>
            <a:r>
              <a:rPr lang="en-US" altLang="en-US" dirty="0"/>
              <a:t>On alternate valuation date, if elected by </a:t>
            </a:r>
            <a:r>
              <a:rPr lang="en-US" altLang="en-US" dirty="0" smtClean="0"/>
              <a:t>estate</a:t>
            </a:r>
          </a:p>
          <a:p>
            <a:pPr lvl="1">
              <a:lnSpc>
                <a:spcPct val="110000"/>
              </a:lnSpc>
            </a:pPr>
            <a:r>
              <a:rPr lang="en-US" altLang="en-US" dirty="0" smtClean="0"/>
              <a:t>Can be more or less than cost</a:t>
            </a:r>
          </a:p>
          <a:p>
            <a:pPr lvl="1">
              <a:lnSpc>
                <a:spcPct val="110000"/>
              </a:lnSpc>
            </a:pPr>
            <a:r>
              <a:rPr lang="en-US" altLang="en-US" dirty="0"/>
              <a:t>Taxpayer needs to provide basis or </a:t>
            </a:r>
            <a:r>
              <a:rPr lang="en-US" altLang="en-US" dirty="0" smtClean="0"/>
              <a:t>be </a:t>
            </a:r>
            <a:r>
              <a:rPr lang="en-US" altLang="en-US" dirty="0"/>
              <a:t>referred to paid preparer</a:t>
            </a:r>
          </a:p>
          <a:p>
            <a:pPr>
              <a:lnSpc>
                <a:spcPct val="110000"/>
              </a:lnSpc>
            </a:pPr>
            <a:r>
              <a:rPr lang="en-US" altLang="en-US" b="1" dirty="0"/>
              <a:t>Always</a:t>
            </a:r>
            <a:r>
              <a:rPr lang="en-US" altLang="en-US" dirty="0"/>
              <a:t> long term </a:t>
            </a:r>
          </a:p>
          <a:p>
            <a:pPr lvl="1">
              <a:lnSpc>
                <a:spcPct val="110000"/>
              </a:lnSpc>
            </a:pPr>
            <a:r>
              <a:rPr lang="en-US" altLang="en-US" dirty="0"/>
              <a:t>Use “Inherited – Long Term” </a:t>
            </a:r>
            <a:r>
              <a:rPr lang="en-US" altLang="en-US" dirty="0" smtClean="0"/>
              <a:t>in </a:t>
            </a:r>
            <a:r>
              <a:rPr lang="en-US" altLang="en-US" dirty="0" err="1" smtClean="0"/>
              <a:t>TaxSlayer</a:t>
            </a:r>
            <a:r>
              <a:rPr lang="en-US" altLang="en-US" dirty="0" smtClean="0"/>
              <a:t> Date Acquired selection</a:t>
            </a:r>
            <a:endParaRPr lang="en-US" altLang="en-US" dirty="0"/>
          </a:p>
        </p:txBody>
      </p:sp>
      <p:sp>
        <p:nvSpPr>
          <p:cNvPr id="5122" name="Rectangle 2"/>
          <p:cNvSpPr>
            <a:spLocks noGrp="1" noChangeArrowheads="1"/>
          </p:cNvSpPr>
          <p:nvPr>
            <p:ph type="title"/>
          </p:nvPr>
        </p:nvSpPr>
        <p:spPr>
          <a:xfrm>
            <a:off x="1066802" y="28835"/>
            <a:ext cx="9965631" cy="1143000"/>
          </a:xfrm>
        </p:spPr>
        <p:txBody>
          <a:bodyPr>
            <a:normAutofit/>
          </a:bodyPr>
          <a:lstStyle/>
          <a:p>
            <a:r>
              <a:rPr lang="en-US" altLang="en-US" dirty="0" smtClean="0"/>
              <a:t>Basis of Inherited Property</a:t>
            </a:r>
            <a:endParaRPr lang="en-US"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4" name="Slide Number Placeholder 3"/>
          <p:cNvSpPr>
            <a:spLocks noGrp="1"/>
          </p:cNvSpPr>
          <p:nvPr>
            <p:ph type="sldNum" sz="quarter" idx="11"/>
          </p:nvPr>
        </p:nvSpPr>
        <p:spPr/>
        <p:txBody>
          <a:bodyPr/>
          <a:lstStyle/>
          <a:p>
            <a:fld id="{CD72C349-D014-4633-AD31-112E8BCED269}" type="slidenum">
              <a:rPr lang="en-US" altLang="en-US" smtClean="0"/>
              <a:pPr/>
              <a:t>24</a:t>
            </a:fld>
            <a:endParaRPr lang="en-US" altLang="en-US" dirty="0"/>
          </a:p>
        </p:txBody>
      </p:sp>
      <p:sp>
        <p:nvSpPr>
          <p:cNvPr id="25603" name="Rectangle 3"/>
          <p:cNvSpPr>
            <a:spLocks noGrp="1" noChangeArrowheads="1"/>
          </p:cNvSpPr>
          <p:nvPr>
            <p:ph sz="quarter" idx="12"/>
          </p:nvPr>
        </p:nvSpPr>
        <p:spPr/>
        <p:txBody>
          <a:bodyPr>
            <a:normAutofit/>
          </a:bodyPr>
          <a:lstStyle/>
          <a:p>
            <a:r>
              <a:rPr lang="en-US" altLang="en-US" dirty="0" smtClean="0"/>
              <a:t>From </a:t>
            </a:r>
            <a:r>
              <a:rPr lang="en-US" altLang="en-US" dirty="0"/>
              <a:t>decedent who died in 2010</a:t>
            </a:r>
          </a:p>
          <a:p>
            <a:pPr lvl="1"/>
            <a:r>
              <a:rPr lang="en-US" altLang="en-US" dirty="0"/>
              <a:t>Usually fair market value on date of death </a:t>
            </a:r>
            <a:endParaRPr lang="en-US" altLang="en-US" dirty="0" smtClean="0"/>
          </a:p>
          <a:p>
            <a:pPr lvl="2"/>
            <a:r>
              <a:rPr lang="en-US" altLang="en-US" dirty="0" smtClean="0"/>
              <a:t>And in scope if no estate tax return filed</a:t>
            </a:r>
          </a:p>
          <a:p>
            <a:pPr lvl="1"/>
            <a:r>
              <a:rPr lang="en-US" altLang="en-US" dirty="0" smtClean="0"/>
              <a:t>Special </a:t>
            </a:r>
            <a:r>
              <a:rPr lang="en-US" altLang="en-US" dirty="0"/>
              <a:t>election by estate</a:t>
            </a:r>
          </a:p>
          <a:p>
            <a:pPr lvl="2"/>
            <a:r>
              <a:rPr lang="en-US" altLang="en-US" dirty="0"/>
              <a:t>In-scope if basis provided on Form 8939 (received from estate)</a:t>
            </a:r>
          </a:p>
          <a:p>
            <a:pPr lvl="2"/>
            <a:r>
              <a:rPr lang="en-US" altLang="en-US" dirty="0"/>
              <a:t>Purchase date is same as decedent’s purchase date (shown on Form 8939</a:t>
            </a:r>
            <a:r>
              <a:rPr lang="en-US" altLang="en-US" dirty="0" smtClean="0"/>
              <a:t>) – all long term now</a:t>
            </a:r>
            <a:endParaRPr lang="en-US" altLang="en-US" dirty="0"/>
          </a:p>
        </p:txBody>
      </p:sp>
      <p:sp>
        <p:nvSpPr>
          <p:cNvPr id="5122" name="Rectangle 2"/>
          <p:cNvSpPr>
            <a:spLocks noGrp="1" noChangeArrowheads="1"/>
          </p:cNvSpPr>
          <p:nvPr>
            <p:ph type="title"/>
          </p:nvPr>
        </p:nvSpPr>
        <p:spPr/>
        <p:txBody>
          <a:bodyPr>
            <a:normAutofit/>
          </a:bodyPr>
          <a:lstStyle/>
          <a:p>
            <a:r>
              <a:rPr lang="en-US" altLang="en-US" dirty="0" smtClean="0"/>
              <a:t>Basis of 2010 Inherited Property</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4" name="Slide Number Placeholder 3"/>
          <p:cNvSpPr>
            <a:spLocks noGrp="1"/>
          </p:cNvSpPr>
          <p:nvPr>
            <p:ph type="sldNum" sz="quarter" idx="11"/>
          </p:nvPr>
        </p:nvSpPr>
        <p:spPr/>
        <p:txBody>
          <a:bodyPr/>
          <a:lstStyle/>
          <a:p>
            <a:fld id="{CD72C349-D014-4633-AD31-112E8BCED269}" type="slidenum">
              <a:rPr lang="en-US" altLang="en-US" smtClean="0"/>
              <a:pPr/>
              <a:t>25</a:t>
            </a:fld>
            <a:endParaRPr lang="en-US" altLang="en-US" dirty="0"/>
          </a:p>
        </p:txBody>
      </p:sp>
      <p:sp>
        <p:nvSpPr>
          <p:cNvPr id="38915" name="Rectangle 3"/>
          <p:cNvSpPr>
            <a:spLocks noGrp="1" noChangeArrowheads="1"/>
          </p:cNvSpPr>
          <p:nvPr>
            <p:ph sz="quarter" idx="12"/>
          </p:nvPr>
        </p:nvSpPr>
        <p:spPr/>
        <p:txBody>
          <a:bodyPr>
            <a:normAutofit fontScale="92500" lnSpcReduction="10000"/>
          </a:bodyPr>
          <a:lstStyle/>
          <a:p>
            <a:r>
              <a:rPr lang="en-US" altLang="en-US" dirty="0"/>
              <a:t>Community property states (usually)</a:t>
            </a:r>
          </a:p>
          <a:p>
            <a:pPr lvl="1"/>
            <a:r>
              <a:rPr lang="en-US" altLang="en-US" dirty="0"/>
              <a:t>Basis of 100% of the property is based on the date-of-death value</a:t>
            </a:r>
          </a:p>
          <a:p>
            <a:r>
              <a:rPr lang="en-US" altLang="en-US" dirty="0" smtClean="0"/>
              <a:t>Separate </a:t>
            </a:r>
            <a:r>
              <a:rPr lang="en-US" altLang="en-US" dirty="0"/>
              <a:t>property states (usually)</a:t>
            </a:r>
          </a:p>
          <a:p>
            <a:pPr lvl="1"/>
            <a:r>
              <a:rPr lang="en-US" altLang="en-US" dirty="0"/>
              <a:t>Basis of the decedent’s interest is based on the date-of-death value</a:t>
            </a:r>
          </a:p>
          <a:p>
            <a:pPr lvl="1"/>
            <a:r>
              <a:rPr lang="en-US" altLang="en-US" dirty="0"/>
              <a:t>Basis of survivor’s interest unchanged</a:t>
            </a:r>
          </a:p>
          <a:p>
            <a:pPr>
              <a:buFont typeface="Wingdings" panose="05000000000000000000" pitchFamily="2" charset="2"/>
              <a:buChar char="Ø"/>
            </a:pPr>
            <a:r>
              <a:rPr lang="en-US" altLang="en-US" dirty="0" smtClean="0"/>
              <a:t>Follow rules for your state</a:t>
            </a:r>
            <a:endParaRPr lang="en-US" altLang="en-US" dirty="0"/>
          </a:p>
        </p:txBody>
      </p:sp>
      <p:sp>
        <p:nvSpPr>
          <p:cNvPr id="5122" name="Rectangle 2"/>
          <p:cNvSpPr>
            <a:spLocks noGrp="1" noChangeArrowheads="1"/>
          </p:cNvSpPr>
          <p:nvPr>
            <p:ph type="title"/>
          </p:nvPr>
        </p:nvSpPr>
        <p:spPr/>
        <p:txBody>
          <a:bodyPr>
            <a:normAutofit/>
          </a:bodyPr>
          <a:lstStyle/>
          <a:p>
            <a:r>
              <a:rPr lang="en-US" altLang="en-US" dirty="0" smtClean="0"/>
              <a:t>Basis of Inherited Property</a:t>
            </a:r>
            <a:endParaRPr lang="en-US"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4" name="Slide Number Placeholder 3"/>
          <p:cNvSpPr>
            <a:spLocks noGrp="1"/>
          </p:cNvSpPr>
          <p:nvPr>
            <p:ph type="sldNum" sz="quarter" idx="11"/>
          </p:nvPr>
        </p:nvSpPr>
        <p:spPr/>
        <p:txBody>
          <a:bodyPr/>
          <a:lstStyle/>
          <a:p>
            <a:fld id="{CD72C349-D014-4633-AD31-112E8BCED269}" type="slidenum">
              <a:rPr lang="en-US" altLang="en-US" smtClean="0"/>
              <a:pPr/>
              <a:t>26</a:t>
            </a:fld>
            <a:endParaRPr lang="en-US" altLang="en-US" dirty="0"/>
          </a:p>
        </p:txBody>
      </p:sp>
      <p:sp>
        <p:nvSpPr>
          <p:cNvPr id="24579" name="Rectangle 3"/>
          <p:cNvSpPr>
            <a:spLocks noGrp="1" noChangeArrowheads="1"/>
          </p:cNvSpPr>
          <p:nvPr>
            <p:ph sz="quarter" idx="12"/>
          </p:nvPr>
        </p:nvSpPr>
        <p:spPr/>
        <p:txBody>
          <a:bodyPr>
            <a:normAutofit lnSpcReduction="10000"/>
          </a:bodyPr>
          <a:lstStyle/>
          <a:p>
            <a:r>
              <a:rPr lang="en-US" altLang="en-US" dirty="0"/>
              <a:t>Property received as gift</a:t>
            </a:r>
          </a:p>
          <a:p>
            <a:pPr lvl="1"/>
            <a:r>
              <a:rPr lang="en-US" altLang="en-US" dirty="0"/>
              <a:t>Must know basis in the hands of donor</a:t>
            </a:r>
          </a:p>
          <a:p>
            <a:pPr lvl="1"/>
            <a:r>
              <a:rPr lang="en-US" altLang="en-US" dirty="0"/>
              <a:t>Must know fair market value on day of gift</a:t>
            </a:r>
          </a:p>
          <a:p>
            <a:r>
              <a:rPr lang="en-US" altLang="en-US" dirty="0" smtClean="0"/>
              <a:t>Option used depends </a:t>
            </a:r>
            <a:r>
              <a:rPr lang="en-US" altLang="en-US" dirty="0"/>
              <a:t>on which is higher and whether computing gain or </a:t>
            </a:r>
            <a:r>
              <a:rPr lang="en-US" altLang="en-US" dirty="0" smtClean="0"/>
              <a:t>loss</a:t>
            </a:r>
          </a:p>
          <a:p>
            <a:pPr>
              <a:buFont typeface="Wingdings" panose="05000000000000000000" pitchFamily="2" charset="2"/>
              <a:buChar char="Ø"/>
            </a:pPr>
            <a:r>
              <a:rPr lang="en-US" altLang="en-US" dirty="0"/>
              <a:t>Taxpayer needs to provide </a:t>
            </a:r>
            <a:r>
              <a:rPr lang="en-US" altLang="en-US" dirty="0" smtClean="0"/>
              <a:t>basis and date to use for acquisition </a:t>
            </a:r>
            <a:r>
              <a:rPr lang="en-US" altLang="en-US" dirty="0"/>
              <a:t>or be referred to paid preparer</a:t>
            </a:r>
          </a:p>
        </p:txBody>
      </p:sp>
      <p:sp>
        <p:nvSpPr>
          <p:cNvPr id="4098" name="Rectangle 2"/>
          <p:cNvSpPr>
            <a:spLocks noGrp="1" noChangeArrowheads="1"/>
          </p:cNvSpPr>
          <p:nvPr>
            <p:ph type="title"/>
          </p:nvPr>
        </p:nvSpPr>
        <p:spPr/>
        <p:txBody>
          <a:bodyPr/>
          <a:lstStyle/>
          <a:p>
            <a:r>
              <a:rPr lang="en-US" altLang="en-US" dirty="0" smtClean="0"/>
              <a:t>Basis of Gifted Property</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4" name="Slide Number Placeholder 3"/>
          <p:cNvSpPr>
            <a:spLocks noGrp="1"/>
          </p:cNvSpPr>
          <p:nvPr>
            <p:ph type="sldNum" sz="quarter" idx="11"/>
          </p:nvPr>
        </p:nvSpPr>
        <p:spPr/>
        <p:txBody>
          <a:bodyPr/>
          <a:lstStyle/>
          <a:p>
            <a:fld id="{CD72C349-D014-4633-AD31-112E8BCED269}" type="slidenum">
              <a:rPr lang="en-US" altLang="en-US" smtClean="0"/>
              <a:pPr/>
              <a:t>27</a:t>
            </a:fld>
            <a:endParaRPr lang="en-US" altLang="en-US" dirty="0"/>
          </a:p>
        </p:txBody>
      </p:sp>
      <p:sp>
        <p:nvSpPr>
          <p:cNvPr id="3075" name="Rectangle 3"/>
          <p:cNvSpPr>
            <a:spLocks noGrp="1" noChangeArrowheads="1"/>
          </p:cNvSpPr>
          <p:nvPr>
            <p:ph sz="quarter" idx="12"/>
          </p:nvPr>
        </p:nvSpPr>
        <p:spPr/>
        <p:txBody>
          <a:bodyPr>
            <a:normAutofit fontScale="92500" lnSpcReduction="10000"/>
          </a:bodyPr>
          <a:lstStyle/>
          <a:p>
            <a:r>
              <a:rPr lang="en-US" altLang="en-US" dirty="0"/>
              <a:t>When</a:t>
            </a:r>
            <a:r>
              <a:rPr lang="en-US" altLang="en-US" dirty="0" smtClean="0"/>
              <a:t> bought and when sold determines holding</a:t>
            </a:r>
          </a:p>
          <a:p>
            <a:r>
              <a:rPr lang="en-US" altLang="en-US" dirty="0"/>
              <a:t>Always use “trade date” for securities</a:t>
            </a:r>
          </a:p>
          <a:p>
            <a:pPr lvl="1"/>
            <a:r>
              <a:rPr lang="en-US" altLang="en-US" dirty="0"/>
              <a:t>Settlement date will be later</a:t>
            </a:r>
          </a:p>
          <a:p>
            <a:r>
              <a:rPr lang="en-US" altLang="en-US" dirty="0"/>
              <a:t>Difference between buy date and sell date is the “holding period</a:t>
            </a:r>
            <a:r>
              <a:rPr lang="en-US" altLang="en-US" dirty="0" smtClean="0"/>
              <a:t>”</a:t>
            </a:r>
          </a:p>
          <a:p>
            <a:pPr>
              <a:buFont typeface="Wingdings" panose="05000000000000000000" pitchFamily="2" charset="2"/>
              <a:buChar char="Ø"/>
            </a:pPr>
            <a:r>
              <a:rPr lang="en-US" altLang="en-US" dirty="0" smtClean="0"/>
              <a:t>Enter dates – TaxSlayer will properly compute long or short term (can also use alternate acquisition dropdown)</a:t>
            </a:r>
            <a:endParaRPr lang="en-US" altLang="en-US" dirty="0"/>
          </a:p>
        </p:txBody>
      </p:sp>
      <p:sp>
        <p:nvSpPr>
          <p:cNvPr id="3074" name="Rectangle 2"/>
          <p:cNvSpPr>
            <a:spLocks noGrp="1" noChangeArrowheads="1"/>
          </p:cNvSpPr>
          <p:nvPr>
            <p:ph type="title"/>
          </p:nvPr>
        </p:nvSpPr>
        <p:spPr/>
        <p:txBody>
          <a:bodyPr/>
          <a:lstStyle/>
          <a:p>
            <a:r>
              <a:rPr lang="en-US" altLang="en-US" dirty="0"/>
              <a:t>Holding Period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5" name="Slide Number Placeholder 4"/>
          <p:cNvSpPr>
            <a:spLocks noGrp="1"/>
          </p:cNvSpPr>
          <p:nvPr>
            <p:ph type="sldNum" sz="quarter" idx="11"/>
          </p:nvPr>
        </p:nvSpPr>
        <p:spPr/>
        <p:txBody>
          <a:bodyPr/>
          <a:lstStyle/>
          <a:p>
            <a:fld id="{CD72C349-D014-4633-AD31-112E8BCED269}" type="slidenum">
              <a:rPr lang="en-US" altLang="en-US" smtClean="0"/>
              <a:pPr/>
              <a:t>28</a:t>
            </a:fld>
            <a:endParaRPr lang="en-US" altLang="en-US" dirty="0"/>
          </a:p>
        </p:txBody>
      </p:sp>
      <p:sp>
        <p:nvSpPr>
          <p:cNvPr id="3075" name="Rectangle 3"/>
          <p:cNvSpPr>
            <a:spLocks noGrp="1" noChangeArrowheads="1"/>
          </p:cNvSpPr>
          <p:nvPr>
            <p:ph sz="quarter" idx="12"/>
          </p:nvPr>
        </p:nvSpPr>
        <p:spPr/>
        <p:txBody>
          <a:bodyPr>
            <a:normAutofit lnSpcReduction="10000"/>
          </a:bodyPr>
          <a:lstStyle/>
          <a:p>
            <a:r>
              <a:rPr lang="en-US" altLang="en-US" dirty="0" smtClean="0"/>
              <a:t>Buy 6/1/17 and sell 6/1/18: short or long term?</a:t>
            </a:r>
          </a:p>
          <a:p>
            <a:pPr lvl="1"/>
            <a:r>
              <a:rPr lang="en-US" altLang="en-US" dirty="0" smtClean="0"/>
              <a:t>Short term (1 year)</a:t>
            </a:r>
          </a:p>
          <a:p>
            <a:r>
              <a:rPr lang="en-US" altLang="en-US" dirty="0" smtClean="0"/>
              <a:t>Buy 6/1/17 and sell 6/2/18: short or long term?</a:t>
            </a:r>
          </a:p>
          <a:p>
            <a:pPr lvl="1"/>
            <a:r>
              <a:rPr lang="en-US" altLang="en-US" dirty="0" smtClean="0"/>
              <a:t>Long term (1 year + 1 day)</a:t>
            </a:r>
          </a:p>
          <a:p>
            <a:r>
              <a:rPr lang="en-US" altLang="en-US" dirty="0" smtClean="0"/>
              <a:t>Sell 6/1/18 and buy </a:t>
            </a:r>
            <a:r>
              <a:rPr lang="en-US" altLang="en-US" dirty="0"/>
              <a:t>9/2/18 </a:t>
            </a:r>
            <a:r>
              <a:rPr lang="en-US" altLang="en-US" dirty="0" smtClean="0"/>
              <a:t>(short sale): short or long term?</a:t>
            </a:r>
          </a:p>
          <a:p>
            <a:pPr lvl="1"/>
            <a:r>
              <a:rPr lang="en-US" altLang="en-US" dirty="0" smtClean="0"/>
              <a:t>Indicate short sale in TaxSlayer</a:t>
            </a:r>
          </a:p>
        </p:txBody>
      </p:sp>
      <p:sp>
        <p:nvSpPr>
          <p:cNvPr id="3074" name="Rectangle 2"/>
          <p:cNvSpPr>
            <a:spLocks noGrp="1" noChangeArrowheads="1"/>
          </p:cNvSpPr>
          <p:nvPr>
            <p:ph type="title"/>
          </p:nvPr>
        </p:nvSpPr>
        <p:spPr/>
        <p:txBody>
          <a:bodyPr/>
          <a:lstStyle/>
          <a:p>
            <a:r>
              <a:rPr lang="en-US" altLang="en-US" dirty="0" smtClean="0"/>
              <a:t>Holding Period Quiz</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NTTC Training – TY2018</a:t>
            </a:r>
            <a:endParaRPr lang="en-US" dirty="0"/>
          </a:p>
        </p:txBody>
      </p:sp>
      <p:sp>
        <p:nvSpPr>
          <p:cNvPr id="5" name="Slide Number Placeholder 4"/>
          <p:cNvSpPr>
            <a:spLocks noGrp="1"/>
          </p:cNvSpPr>
          <p:nvPr>
            <p:ph type="sldNum" sz="quarter" idx="11"/>
          </p:nvPr>
        </p:nvSpPr>
        <p:spPr/>
        <p:txBody>
          <a:bodyPr/>
          <a:lstStyle/>
          <a:p>
            <a:fld id="{CD72C349-D014-4633-AD31-112E8BCED269}" type="slidenum">
              <a:rPr lang="en-US" altLang="en-US" smtClean="0"/>
              <a:pPr/>
              <a:t>29</a:t>
            </a:fld>
            <a:endParaRPr lang="en-US" altLang="en-US" dirty="0"/>
          </a:p>
        </p:txBody>
      </p:sp>
      <p:sp>
        <p:nvSpPr>
          <p:cNvPr id="29699" name="Content Placeholder 2"/>
          <p:cNvSpPr>
            <a:spLocks noGrp="1"/>
          </p:cNvSpPr>
          <p:nvPr>
            <p:ph sz="quarter" idx="12"/>
          </p:nvPr>
        </p:nvSpPr>
        <p:spPr/>
        <p:txBody>
          <a:bodyPr>
            <a:normAutofit/>
          </a:bodyPr>
          <a:lstStyle/>
          <a:p>
            <a:r>
              <a:rPr lang="en-US" altLang="en-US" dirty="0" smtClean="0"/>
              <a:t>Sales price reported as </a:t>
            </a:r>
          </a:p>
          <a:p>
            <a:pPr lvl="1"/>
            <a:r>
              <a:rPr lang="en-US" altLang="en-US" dirty="0" smtClean="0"/>
              <a:t>Gross </a:t>
            </a:r>
            <a:r>
              <a:rPr lang="en-US" altLang="en-US" dirty="0"/>
              <a:t>proceeds (sales price</a:t>
            </a:r>
            <a:r>
              <a:rPr lang="en-US" altLang="en-US" dirty="0" smtClean="0"/>
              <a:t>) </a:t>
            </a:r>
            <a:r>
              <a:rPr lang="en-US" altLang="en-US" b="1" dirty="0" smtClean="0"/>
              <a:t>or</a:t>
            </a:r>
          </a:p>
          <a:p>
            <a:pPr lvl="2"/>
            <a:r>
              <a:rPr lang="en-US" altLang="en-US" dirty="0"/>
              <a:t>Not reduced for expenses of sale</a:t>
            </a:r>
          </a:p>
          <a:p>
            <a:pPr lvl="1"/>
            <a:r>
              <a:rPr lang="en-US" altLang="en-US" dirty="0"/>
              <a:t>Net proceeds</a:t>
            </a:r>
          </a:p>
          <a:p>
            <a:pPr lvl="2"/>
            <a:r>
              <a:rPr lang="en-US" altLang="en-US" dirty="0"/>
              <a:t>Already reduced for expenses of sale</a:t>
            </a:r>
          </a:p>
          <a:p>
            <a:r>
              <a:rPr lang="en-US" altLang="en-US" dirty="0" smtClean="0"/>
              <a:t>Brokers </a:t>
            </a:r>
            <a:r>
              <a:rPr lang="en-US" altLang="en-US" b="1" dirty="0" smtClean="0"/>
              <a:t>must</a:t>
            </a:r>
            <a:r>
              <a:rPr lang="en-US" altLang="en-US" dirty="0" smtClean="0"/>
              <a:t> use net proceeds</a:t>
            </a:r>
          </a:p>
          <a:p>
            <a:pPr lvl="1"/>
            <a:r>
              <a:rPr lang="en-US" altLang="en-US" dirty="0" smtClean="0"/>
              <a:t>1099-B confirms method </a:t>
            </a:r>
            <a:r>
              <a:rPr lang="en-US" altLang="en-US" dirty="0"/>
              <a:t>used			   </a:t>
            </a:r>
          </a:p>
        </p:txBody>
      </p:sp>
      <p:sp>
        <p:nvSpPr>
          <p:cNvPr id="2" name="Title 1"/>
          <p:cNvSpPr>
            <a:spLocks noGrp="1"/>
          </p:cNvSpPr>
          <p:nvPr>
            <p:ph type="title"/>
          </p:nvPr>
        </p:nvSpPr>
        <p:spPr/>
        <p:txBody>
          <a:bodyPr/>
          <a:lstStyle/>
          <a:p>
            <a:r>
              <a:rPr lang="en-US" dirty="0" smtClean="0"/>
              <a:t>Sales Price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6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69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69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69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NTTC Training – TY2018</a:t>
            </a:r>
            <a:endParaRPr lang="en-US" dirty="0"/>
          </a:p>
        </p:txBody>
      </p:sp>
      <p:sp>
        <p:nvSpPr>
          <p:cNvPr id="5" name="Slide Number Placeholder 4"/>
          <p:cNvSpPr>
            <a:spLocks noGrp="1"/>
          </p:cNvSpPr>
          <p:nvPr>
            <p:ph type="sldNum" sz="quarter" idx="11"/>
          </p:nvPr>
        </p:nvSpPr>
        <p:spPr/>
        <p:txBody>
          <a:bodyPr/>
          <a:lstStyle/>
          <a:p>
            <a:fld id="{CD72C349-D014-4633-AD31-112E8BCED269}" type="slidenum">
              <a:rPr lang="en-US" altLang="en-US" smtClean="0"/>
              <a:pPr/>
              <a:t>3</a:t>
            </a:fld>
            <a:endParaRPr lang="en-US" altLang="en-US" dirty="0"/>
          </a:p>
        </p:txBody>
      </p:sp>
      <p:sp>
        <p:nvSpPr>
          <p:cNvPr id="15363" name="Content Placeholder 6"/>
          <p:cNvSpPr>
            <a:spLocks noGrp="1"/>
          </p:cNvSpPr>
          <p:nvPr>
            <p:ph sz="quarter" idx="12"/>
          </p:nvPr>
        </p:nvSpPr>
        <p:spPr/>
        <p:txBody>
          <a:bodyPr>
            <a:normAutofit/>
          </a:bodyPr>
          <a:lstStyle/>
          <a:p>
            <a:r>
              <a:rPr lang="en-US" altLang="en-US" dirty="0"/>
              <a:t>Capital gain tax rates apply to “net long-term gains” and qualified dividends</a:t>
            </a:r>
          </a:p>
          <a:p>
            <a:r>
              <a:rPr lang="en-US" altLang="en-US" dirty="0"/>
              <a:t>Ordinary income rates apply to “net short-term gains”</a:t>
            </a:r>
          </a:p>
          <a:p>
            <a:r>
              <a:rPr lang="en-US" altLang="en-US" dirty="0"/>
              <a:t>Capital gains or losses come from</a:t>
            </a:r>
            <a:r>
              <a:rPr lang="en-US" altLang="en-US" dirty="0" smtClean="0"/>
              <a:t> sale </a:t>
            </a:r>
            <a:r>
              <a:rPr lang="en-US" altLang="en-US" dirty="0"/>
              <a:t>of capital assets</a:t>
            </a:r>
          </a:p>
          <a:p>
            <a:endParaRPr lang="en-US" altLang="en-US" dirty="0"/>
          </a:p>
        </p:txBody>
      </p:sp>
      <p:sp>
        <p:nvSpPr>
          <p:cNvPr id="2" name="Title 1"/>
          <p:cNvSpPr>
            <a:spLocks noGrp="1"/>
          </p:cNvSpPr>
          <p:nvPr>
            <p:ph type="title"/>
          </p:nvPr>
        </p:nvSpPr>
        <p:spPr/>
        <p:txBody>
          <a:bodyPr/>
          <a:lstStyle/>
          <a:p>
            <a:r>
              <a:rPr lang="en-US" dirty="0"/>
              <a:t>Capital Asset Taxation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dirty="0" smtClean="0"/>
              <a:t>NTTC Training – TY2018</a:t>
            </a:r>
            <a:endParaRPr lang="en-US" dirty="0"/>
          </a:p>
        </p:txBody>
      </p:sp>
      <p:sp>
        <p:nvSpPr>
          <p:cNvPr id="6" name="Slide Number Placeholder 5"/>
          <p:cNvSpPr>
            <a:spLocks noGrp="1"/>
          </p:cNvSpPr>
          <p:nvPr>
            <p:ph type="sldNum" sz="quarter" idx="11"/>
          </p:nvPr>
        </p:nvSpPr>
        <p:spPr/>
        <p:txBody>
          <a:bodyPr/>
          <a:lstStyle/>
          <a:p>
            <a:fld id="{CD72C349-D014-4633-AD31-112E8BCED269}" type="slidenum">
              <a:rPr lang="en-US" altLang="en-US" smtClean="0"/>
              <a:pPr/>
              <a:t>30</a:t>
            </a:fld>
            <a:endParaRPr lang="en-US" altLang="en-US" dirty="0"/>
          </a:p>
        </p:txBody>
      </p:sp>
      <p:sp>
        <p:nvSpPr>
          <p:cNvPr id="57348" name="Content Placeholder 2"/>
          <p:cNvSpPr>
            <a:spLocks noGrp="1"/>
          </p:cNvSpPr>
          <p:nvPr>
            <p:ph sz="quarter" idx="12"/>
          </p:nvPr>
        </p:nvSpPr>
        <p:spPr/>
        <p:txBody>
          <a:bodyPr>
            <a:normAutofit fontScale="92500"/>
          </a:bodyPr>
          <a:lstStyle/>
          <a:p>
            <a:r>
              <a:rPr lang="en-US" altLang="en-US" dirty="0" smtClean="0"/>
              <a:t>Format varies by brokerage firm</a:t>
            </a:r>
          </a:p>
          <a:p>
            <a:endParaRPr lang="en-US" altLang="en-US" dirty="0" smtClean="0"/>
          </a:p>
          <a:p>
            <a:endParaRPr lang="en-US" altLang="en-US" dirty="0" smtClean="0"/>
          </a:p>
          <a:p>
            <a:pPr lvl="1"/>
            <a:endParaRPr lang="en-US" altLang="en-US" sz="3666" dirty="0" smtClean="0"/>
          </a:p>
          <a:p>
            <a:pPr lvl="1"/>
            <a:endParaRPr lang="en-US" altLang="en-US" sz="3666" dirty="0" smtClean="0"/>
          </a:p>
          <a:p>
            <a:r>
              <a:rPr lang="en-US" altLang="en-US" dirty="0" smtClean="0"/>
              <a:t>Brokers may subtotal transactions based on “1099” code</a:t>
            </a:r>
            <a:endParaRPr lang="en-US" altLang="en-US" dirty="0"/>
          </a:p>
        </p:txBody>
      </p:sp>
      <p:sp>
        <p:nvSpPr>
          <p:cNvPr id="2" name="Title 1"/>
          <p:cNvSpPr>
            <a:spLocks noGrp="1"/>
          </p:cNvSpPr>
          <p:nvPr>
            <p:ph type="title"/>
          </p:nvPr>
        </p:nvSpPr>
        <p:spPr/>
        <p:txBody>
          <a:bodyPr/>
          <a:lstStyle/>
          <a:p>
            <a:r>
              <a:rPr lang="en-US" dirty="0" smtClean="0"/>
              <a:t>Sample Brokerage 1099-B</a:t>
            </a:r>
            <a:endParaRPr lang="en-US" dirty="0"/>
          </a:p>
        </p:txBody>
      </p:sp>
      <p:grpSp>
        <p:nvGrpSpPr>
          <p:cNvPr id="3" name="Group 2"/>
          <p:cNvGrpSpPr/>
          <p:nvPr/>
        </p:nvGrpSpPr>
        <p:grpSpPr>
          <a:xfrm>
            <a:off x="1943100" y="2209803"/>
            <a:ext cx="8420100" cy="2895597"/>
            <a:chOff x="1943100" y="2133603"/>
            <a:chExt cx="8420100" cy="2895597"/>
          </a:xfrm>
        </p:grpSpPr>
        <p:pic>
          <p:nvPicPr>
            <p:cNvPr id="56322" name="Picture 8"/>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943100" y="2133603"/>
              <a:ext cx="8305800" cy="2614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ounded Rectangle 3"/>
            <p:cNvSpPr/>
            <p:nvPr/>
          </p:nvSpPr>
          <p:spPr>
            <a:xfrm>
              <a:off x="4542066" y="2614616"/>
              <a:ext cx="2228850" cy="204787"/>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dirty="0">
                <a:solidFill>
                  <a:srgbClr val="FFFFFF"/>
                </a:solidFill>
                <a:latin typeface="Calibri" panose="020F0502020204030204" pitchFamily="34" charset="0"/>
                <a:cs typeface="Calibri" panose="020F0502020204030204" pitchFamily="34" charset="0"/>
              </a:endParaRPr>
            </a:p>
          </p:txBody>
        </p:sp>
        <p:cxnSp>
          <p:nvCxnSpPr>
            <p:cNvPr id="7" name="Curved Connector 6"/>
            <p:cNvCxnSpPr>
              <a:cxnSpLocks/>
            </p:cNvCxnSpPr>
            <p:nvPr/>
          </p:nvCxnSpPr>
          <p:spPr>
            <a:xfrm rot="10800000">
              <a:off x="4876800" y="2971800"/>
              <a:ext cx="5486400" cy="2057400"/>
            </a:xfrm>
            <a:prstGeom prst="curvedConnector3">
              <a:avLst>
                <a:gd name="adj1" fmla="val -7479"/>
              </a:avLst>
            </a:prstGeom>
            <a:ln w="254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3777344" y="2797631"/>
              <a:ext cx="533400" cy="280987"/>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dirty="0">
                <a:solidFill>
                  <a:srgbClr val="FFFFFF"/>
                </a:solidFill>
                <a:latin typeface="Calibri" panose="020F0502020204030204" pitchFamily="34" charset="0"/>
                <a:cs typeface="Calibri" panose="020F0502020204030204" pitchFamily="34" charset="0"/>
              </a:endParaRP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NTTC Training – TY2018</a:t>
            </a:r>
            <a:endParaRPr lang="en-US" dirty="0"/>
          </a:p>
        </p:txBody>
      </p:sp>
      <p:sp>
        <p:nvSpPr>
          <p:cNvPr id="5" name="Slide Number Placeholder 4"/>
          <p:cNvSpPr>
            <a:spLocks noGrp="1"/>
          </p:cNvSpPr>
          <p:nvPr>
            <p:ph type="sldNum" sz="quarter" idx="11"/>
          </p:nvPr>
        </p:nvSpPr>
        <p:spPr/>
        <p:txBody>
          <a:bodyPr/>
          <a:lstStyle/>
          <a:p>
            <a:fld id="{CD72C349-D014-4633-AD31-112E8BCED269}" type="slidenum">
              <a:rPr lang="en-US" altLang="en-US" smtClean="0"/>
              <a:pPr/>
              <a:t>31</a:t>
            </a:fld>
            <a:endParaRPr lang="en-US" altLang="en-US" dirty="0"/>
          </a:p>
        </p:txBody>
      </p:sp>
      <p:sp>
        <p:nvSpPr>
          <p:cNvPr id="54275" name="Content Placeholder 2"/>
          <p:cNvSpPr>
            <a:spLocks noGrp="1"/>
          </p:cNvSpPr>
          <p:nvPr>
            <p:ph sz="quarter" idx="12"/>
          </p:nvPr>
        </p:nvSpPr>
        <p:spPr>
          <a:xfrm>
            <a:off x="1278833" y="1761433"/>
            <a:ext cx="9160567" cy="4023360"/>
          </a:xfrm>
        </p:spPr>
        <p:txBody>
          <a:bodyPr>
            <a:normAutofit fontScale="85000" lnSpcReduction="10000"/>
          </a:bodyPr>
          <a:lstStyle/>
          <a:p>
            <a:pPr>
              <a:lnSpc>
                <a:spcPct val="110000"/>
              </a:lnSpc>
            </a:pPr>
            <a:r>
              <a:rPr lang="en-US" dirty="0" smtClean="0"/>
              <a:t>Brokerage statement </a:t>
            </a:r>
            <a:r>
              <a:rPr lang="en-US" dirty="0"/>
              <a:t>divides transactions into four categories:</a:t>
            </a:r>
          </a:p>
          <a:p>
            <a:pPr lvl="1">
              <a:lnSpc>
                <a:spcPct val="110000"/>
              </a:lnSpc>
            </a:pPr>
            <a:r>
              <a:rPr lang="en-US" b="1" dirty="0"/>
              <a:t>Short</a:t>
            </a:r>
            <a:r>
              <a:rPr lang="en-US" dirty="0"/>
              <a:t> term transactions with basis </a:t>
            </a:r>
            <a:r>
              <a:rPr lang="en-US" b="1" dirty="0"/>
              <a:t>reported</a:t>
            </a:r>
            <a:r>
              <a:rPr lang="en-US" dirty="0"/>
              <a:t> to </a:t>
            </a:r>
            <a:r>
              <a:rPr lang="en-US" dirty="0" smtClean="0"/>
              <a:t>the </a:t>
            </a:r>
            <a:r>
              <a:rPr lang="en-US" dirty="0"/>
              <a:t>IRS - categorized as “Box A”</a:t>
            </a:r>
          </a:p>
          <a:p>
            <a:pPr lvl="1">
              <a:lnSpc>
                <a:spcPct val="110000"/>
              </a:lnSpc>
            </a:pPr>
            <a:r>
              <a:rPr lang="en-US" b="1" dirty="0"/>
              <a:t>Short</a:t>
            </a:r>
            <a:r>
              <a:rPr lang="en-US" dirty="0"/>
              <a:t> term transactions with basis </a:t>
            </a:r>
            <a:r>
              <a:rPr lang="en-US" b="1" dirty="0"/>
              <a:t>not</a:t>
            </a:r>
            <a:r>
              <a:rPr lang="en-US" dirty="0"/>
              <a:t> </a:t>
            </a:r>
            <a:r>
              <a:rPr lang="en-US" b="1" dirty="0"/>
              <a:t>reported</a:t>
            </a:r>
            <a:r>
              <a:rPr lang="en-US" dirty="0"/>
              <a:t> to the IRS - </a:t>
            </a:r>
            <a:r>
              <a:rPr lang="en-US" dirty="0" smtClean="0"/>
              <a:t>categorized </a:t>
            </a:r>
            <a:r>
              <a:rPr lang="en-US" dirty="0"/>
              <a:t>as “Box B”</a:t>
            </a:r>
          </a:p>
          <a:p>
            <a:pPr lvl="1">
              <a:lnSpc>
                <a:spcPct val="110000"/>
              </a:lnSpc>
            </a:pPr>
            <a:r>
              <a:rPr lang="en-US" b="1" dirty="0"/>
              <a:t>Long</a:t>
            </a:r>
            <a:r>
              <a:rPr lang="en-US" dirty="0"/>
              <a:t> term transactions with basis </a:t>
            </a:r>
            <a:r>
              <a:rPr lang="en-US" b="1" dirty="0"/>
              <a:t>reported</a:t>
            </a:r>
            <a:r>
              <a:rPr lang="en-US" dirty="0"/>
              <a:t> to </a:t>
            </a:r>
            <a:r>
              <a:rPr lang="en-US" dirty="0" smtClean="0"/>
              <a:t>the </a:t>
            </a:r>
            <a:r>
              <a:rPr lang="en-US" dirty="0"/>
              <a:t>IRS - categorized as “Box D”</a:t>
            </a:r>
          </a:p>
          <a:p>
            <a:pPr lvl="1">
              <a:lnSpc>
                <a:spcPct val="110000"/>
              </a:lnSpc>
            </a:pPr>
            <a:r>
              <a:rPr lang="en-US" b="1" dirty="0"/>
              <a:t>Long</a:t>
            </a:r>
            <a:r>
              <a:rPr lang="en-US" dirty="0"/>
              <a:t> term transactions with basis </a:t>
            </a:r>
            <a:r>
              <a:rPr lang="en-US" b="1" dirty="0"/>
              <a:t>not</a:t>
            </a:r>
            <a:r>
              <a:rPr lang="en-US" dirty="0"/>
              <a:t> </a:t>
            </a:r>
            <a:r>
              <a:rPr lang="en-US" b="1" dirty="0"/>
              <a:t>reported</a:t>
            </a:r>
            <a:r>
              <a:rPr lang="en-US" dirty="0"/>
              <a:t> to </a:t>
            </a:r>
            <a:r>
              <a:rPr lang="en-US" dirty="0" smtClean="0"/>
              <a:t>the </a:t>
            </a:r>
            <a:r>
              <a:rPr lang="en-US" dirty="0"/>
              <a:t>IRS - categorized as “Box E”</a:t>
            </a:r>
          </a:p>
        </p:txBody>
      </p:sp>
      <p:sp>
        <p:nvSpPr>
          <p:cNvPr id="2" name="Title 1"/>
          <p:cNvSpPr>
            <a:spLocks noGrp="1"/>
          </p:cNvSpPr>
          <p:nvPr>
            <p:ph type="title"/>
          </p:nvPr>
        </p:nvSpPr>
        <p:spPr/>
        <p:txBody>
          <a:bodyPr>
            <a:normAutofit/>
          </a:bodyPr>
          <a:lstStyle/>
          <a:p>
            <a:r>
              <a:rPr lang="en-US" altLang="en-US" dirty="0"/>
              <a:t>Summarizing </a:t>
            </a:r>
            <a:r>
              <a:rPr lang="en-US" altLang="en-US" dirty="0" smtClean="0"/>
              <a:t>Brokerage </a:t>
            </a:r>
            <a:r>
              <a:rPr lang="en-US" altLang="en-US" dirty="0"/>
              <a:t>Transactions</a:t>
            </a:r>
          </a:p>
        </p:txBody>
      </p:sp>
      <p:sp>
        <p:nvSpPr>
          <p:cNvPr id="6" name="Rectangle 5"/>
          <p:cNvSpPr/>
          <p:nvPr/>
        </p:nvSpPr>
        <p:spPr>
          <a:xfrm>
            <a:off x="9601200" y="1171835"/>
            <a:ext cx="1905000" cy="428365"/>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Pub 4012, Tab D</a:t>
            </a:r>
            <a:endParaRPr lang="en-US" sz="2000" b="1" dirty="0"/>
          </a:p>
        </p:txBody>
      </p:sp>
    </p:spTree>
    <p:extLst>
      <p:ext uri="{BB962C8B-B14F-4D97-AF65-F5344CB8AC3E}">
        <p14:creationId xmlns:p14="http://schemas.microsoft.com/office/powerpoint/2010/main" val="16557391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5" name="Slide Number Placeholder 4"/>
          <p:cNvSpPr>
            <a:spLocks noGrp="1"/>
          </p:cNvSpPr>
          <p:nvPr>
            <p:ph type="sldNum" sz="quarter" idx="11"/>
          </p:nvPr>
        </p:nvSpPr>
        <p:spPr/>
        <p:txBody>
          <a:bodyPr/>
          <a:lstStyle/>
          <a:p>
            <a:fld id="{CD72C349-D014-4633-AD31-112E8BCED269}" type="slidenum">
              <a:rPr lang="en-US" altLang="en-US" smtClean="0"/>
              <a:pPr/>
              <a:t>32</a:t>
            </a:fld>
            <a:endParaRPr lang="en-US" altLang="en-US" dirty="0"/>
          </a:p>
        </p:txBody>
      </p:sp>
      <p:sp>
        <p:nvSpPr>
          <p:cNvPr id="87043" name="Content Placeholder 2"/>
          <p:cNvSpPr>
            <a:spLocks noGrp="1"/>
          </p:cNvSpPr>
          <p:nvPr>
            <p:ph sz="quarter" idx="12"/>
          </p:nvPr>
        </p:nvSpPr>
        <p:spPr/>
        <p:txBody>
          <a:bodyPr>
            <a:normAutofit fontScale="92500" lnSpcReduction="20000"/>
          </a:bodyPr>
          <a:lstStyle/>
          <a:p>
            <a:r>
              <a:rPr lang="en-US" altLang="en-US" dirty="0"/>
              <a:t>Enter </a:t>
            </a:r>
            <a:r>
              <a:rPr lang="en-US" altLang="en-US" dirty="0" smtClean="0"/>
              <a:t>totals </a:t>
            </a:r>
            <a:r>
              <a:rPr lang="en-US" altLang="en-US" dirty="0"/>
              <a:t>from </a:t>
            </a:r>
            <a:r>
              <a:rPr lang="en-US" altLang="en-US" dirty="0" smtClean="0"/>
              <a:t>statement by box grouping (A/B/D/E) </a:t>
            </a:r>
          </a:p>
          <a:p>
            <a:pPr lvl="1"/>
            <a:r>
              <a:rPr lang="en-US" altLang="en-US" dirty="0" smtClean="0"/>
              <a:t>Can use “alternate date” for buy date option</a:t>
            </a:r>
          </a:p>
          <a:p>
            <a:pPr lvl="1"/>
            <a:r>
              <a:rPr lang="en-US" altLang="en-US" dirty="0" smtClean="0"/>
              <a:t>Select short term or long term</a:t>
            </a:r>
          </a:p>
          <a:p>
            <a:r>
              <a:rPr lang="en-US" altLang="en-US" dirty="0" smtClean="0"/>
              <a:t>Enter a sale date (can use 12/31 or a date shown on the  statement for any transaction)</a:t>
            </a:r>
            <a:endParaRPr lang="en-US" altLang="en-US" dirty="0"/>
          </a:p>
          <a:p>
            <a:r>
              <a:rPr lang="en-US" altLang="en-US" dirty="0"/>
              <a:t>Enter amounts as shown on</a:t>
            </a:r>
            <a:r>
              <a:rPr lang="en-US" altLang="en-US" dirty="0" smtClean="0"/>
              <a:t> broker’s </a:t>
            </a:r>
            <a:r>
              <a:rPr lang="en-US" altLang="en-US" dirty="0"/>
              <a:t>statement</a:t>
            </a:r>
          </a:p>
          <a:p>
            <a:pPr lvl="1"/>
            <a:r>
              <a:rPr lang="en-US" altLang="en-US" dirty="0" smtClean="0"/>
              <a:t>Totals for that grouping (sales price, cost)</a:t>
            </a:r>
          </a:p>
          <a:p>
            <a:pPr lvl="1"/>
            <a:r>
              <a:rPr lang="en-US" altLang="en-US" dirty="0" smtClean="0"/>
              <a:t>Total adjustment amount with applicable </a:t>
            </a:r>
            <a:r>
              <a:rPr lang="en-US" altLang="en-US" dirty="0"/>
              <a:t>adjustment </a:t>
            </a:r>
            <a:r>
              <a:rPr lang="en-US" altLang="en-US" dirty="0" smtClean="0"/>
              <a:t>code(s)</a:t>
            </a:r>
            <a:endParaRPr lang="en-US" altLang="en-US" dirty="0"/>
          </a:p>
        </p:txBody>
      </p:sp>
      <p:sp>
        <p:nvSpPr>
          <p:cNvPr id="2" name="Title 1"/>
          <p:cNvSpPr>
            <a:spLocks noGrp="1"/>
          </p:cNvSpPr>
          <p:nvPr>
            <p:ph type="title"/>
          </p:nvPr>
        </p:nvSpPr>
        <p:spPr>
          <a:xfrm>
            <a:off x="1066802" y="28835"/>
            <a:ext cx="10896598" cy="1143000"/>
          </a:xfrm>
        </p:spPr>
        <p:txBody>
          <a:bodyPr>
            <a:normAutofit/>
          </a:bodyPr>
          <a:lstStyle/>
          <a:p>
            <a:r>
              <a:rPr lang="en-US" altLang="en-US" dirty="0"/>
              <a:t>Summarizing </a:t>
            </a:r>
            <a:r>
              <a:rPr lang="en-US" altLang="en-US" dirty="0" smtClean="0"/>
              <a:t>Brokerage </a:t>
            </a:r>
            <a:r>
              <a:rPr lang="en-US" altLang="en-US" dirty="0"/>
              <a:t>Transactions </a:t>
            </a:r>
            <a:r>
              <a:rPr lang="en-US" altLang="en-US" dirty="0" smtClean="0"/>
              <a:t>cont.</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r>
              <a:rPr lang="en-US" dirty="0" smtClean="0"/>
              <a:t>NTTC Training – TY2018</a:t>
            </a:r>
            <a:endParaRPr lang="en-US" dirty="0"/>
          </a:p>
        </p:txBody>
      </p:sp>
      <p:sp>
        <p:nvSpPr>
          <p:cNvPr id="7" name="Slide Number Placeholder 6"/>
          <p:cNvSpPr>
            <a:spLocks noGrp="1"/>
          </p:cNvSpPr>
          <p:nvPr>
            <p:ph type="sldNum" sz="quarter" idx="11"/>
          </p:nvPr>
        </p:nvSpPr>
        <p:spPr/>
        <p:txBody>
          <a:bodyPr/>
          <a:lstStyle/>
          <a:p>
            <a:fld id="{CD72C349-D014-4633-AD31-112E8BCED269}" type="slidenum">
              <a:rPr lang="en-US" altLang="en-US" smtClean="0"/>
              <a:pPr/>
              <a:t>33</a:t>
            </a:fld>
            <a:endParaRPr lang="en-US" altLang="en-US" dirty="0"/>
          </a:p>
        </p:txBody>
      </p:sp>
      <p:sp>
        <p:nvSpPr>
          <p:cNvPr id="3" name="Content Placeholder 2"/>
          <p:cNvSpPr>
            <a:spLocks noGrp="1"/>
          </p:cNvSpPr>
          <p:nvPr>
            <p:ph sz="quarter" idx="12"/>
          </p:nvPr>
        </p:nvSpPr>
        <p:spPr/>
        <p:txBody>
          <a:bodyPr>
            <a:normAutofit/>
          </a:bodyPr>
          <a:lstStyle/>
          <a:p>
            <a:r>
              <a:rPr lang="en-US" dirty="0" smtClean="0"/>
              <a:t>Enter code M to report summary transactions</a:t>
            </a:r>
          </a:p>
          <a:p>
            <a:pPr lvl="1"/>
            <a:r>
              <a:rPr lang="en-US" dirty="0" smtClean="0"/>
              <a:t>Code M generates Form 8453 </a:t>
            </a:r>
          </a:p>
          <a:p>
            <a:pPr lvl="1"/>
            <a:r>
              <a:rPr lang="en-US" dirty="0" smtClean="0"/>
              <a:t>Do not mail Form 8453 to IRS</a:t>
            </a:r>
          </a:p>
          <a:p>
            <a:r>
              <a:rPr lang="en-US" b="1" dirty="0" smtClean="0"/>
              <a:t>Advise</a:t>
            </a:r>
            <a:r>
              <a:rPr lang="en-US" dirty="0" smtClean="0"/>
              <a:t> taxpayer to keep copy of brokerage statements and Form 8453 with return in unlikely event requested by IRS</a:t>
            </a:r>
            <a:endParaRPr lang="en-US" dirty="0"/>
          </a:p>
        </p:txBody>
      </p:sp>
      <p:sp>
        <p:nvSpPr>
          <p:cNvPr id="2" name="Title 1"/>
          <p:cNvSpPr>
            <a:spLocks noGrp="1"/>
          </p:cNvSpPr>
          <p:nvPr>
            <p:ph type="title"/>
          </p:nvPr>
        </p:nvSpPr>
        <p:spPr>
          <a:xfrm>
            <a:off x="1066802" y="28835"/>
            <a:ext cx="10744198" cy="1143000"/>
          </a:xfrm>
        </p:spPr>
        <p:txBody>
          <a:bodyPr>
            <a:normAutofit/>
          </a:bodyPr>
          <a:lstStyle/>
          <a:p>
            <a:r>
              <a:rPr lang="en-US" dirty="0" smtClean="0"/>
              <a:t>Summarize Brokerage Transactions cont.</a:t>
            </a:r>
            <a:endParaRPr lang="en-US" dirty="0"/>
          </a:p>
        </p:txBody>
      </p:sp>
      <p:sp>
        <p:nvSpPr>
          <p:cNvPr id="4" name="Rectangle 3"/>
          <p:cNvSpPr/>
          <p:nvPr/>
        </p:nvSpPr>
        <p:spPr>
          <a:xfrm>
            <a:off x="9601200" y="1219200"/>
            <a:ext cx="1905000" cy="428365"/>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Pub 4012, Tab D</a:t>
            </a:r>
            <a:endParaRPr lang="en-US" sz="2000" b="1" dirty="0"/>
          </a:p>
        </p:txBody>
      </p:sp>
    </p:spTree>
    <p:extLst>
      <p:ext uri="{BB962C8B-B14F-4D97-AF65-F5344CB8AC3E}">
        <p14:creationId xmlns:p14="http://schemas.microsoft.com/office/powerpoint/2010/main" val="28944884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504C0C6-A00B-46B0-B75D-8C14DE35E520}"/>
              </a:ext>
            </a:extLst>
          </p:cNvPr>
          <p:cNvSpPr>
            <a:spLocks noGrp="1"/>
          </p:cNvSpPr>
          <p:nvPr>
            <p:ph type="ftr" sz="quarter" idx="10"/>
          </p:nvPr>
        </p:nvSpPr>
        <p:spPr/>
        <p:txBody>
          <a:bodyPr/>
          <a:lstStyle/>
          <a:p>
            <a:pPr>
              <a:defRPr/>
            </a:pPr>
            <a:r>
              <a:rPr lang="en-US" dirty="0" smtClean="0"/>
              <a:t>NTTC Training – TY2018</a:t>
            </a:r>
            <a:endParaRPr lang="en-US" dirty="0"/>
          </a:p>
        </p:txBody>
      </p:sp>
      <p:sp>
        <p:nvSpPr>
          <p:cNvPr id="4" name="Slide Number Placeholder 3">
            <a:extLst>
              <a:ext uri="{FF2B5EF4-FFF2-40B4-BE49-F238E27FC236}">
                <a16:creationId xmlns:a16="http://schemas.microsoft.com/office/drawing/2014/main" id="{B22251B5-A17B-4FFA-99CF-B17D04940306}"/>
              </a:ext>
            </a:extLst>
          </p:cNvPr>
          <p:cNvSpPr>
            <a:spLocks noGrp="1"/>
          </p:cNvSpPr>
          <p:nvPr>
            <p:ph type="sldNum" sz="quarter" idx="11"/>
          </p:nvPr>
        </p:nvSpPr>
        <p:spPr/>
        <p:txBody>
          <a:bodyPr/>
          <a:lstStyle/>
          <a:p>
            <a:pPr>
              <a:defRPr/>
            </a:pPr>
            <a:fld id="{CD72C349-D014-4633-AD31-112E8BCED269}" type="slidenum">
              <a:rPr lang="en-US" altLang="en-US" smtClean="0"/>
              <a:pPr>
                <a:defRPr/>
              </a:pPr>
              <a:t>34</a:t>
            </a:fld>
            <a:endParaRPr lang="en-US" altLang="en-US" dirty="0"/>
          </a:p>
        </p:txBody>
      </p:sp>
      <p:sp>
        <p:nvSpPr>
          <p:cNvPr id="7" name="Content Placeholder 6"/>
          <p:cNvSpPr>
            <a:spLocks noGrp="1"/>
          </p:cNvSpPr>
          <p:nvPr>
            <p:ph sz="quarter" idx="12"/>
          </p:nvPr>
        </p:nvSpPr>
        <p:spPr/>
        <p:txBody>
          <a:bodyPr>
            <a:normAutofit/>
          </a:bodyPr>
          <a:lstStyle/>
          <a:p>
            <a:r>
              <a:rPr lang="en-US" dirty="0" smtClean="0"/>
              <a:t>Wash sales – Code W</a:t>
            </a:r>
          </a:p>
          <a:p>
            <a:r>
              <a:rPr lang="en-US" dirty="0" smtClean="0"/>
              <a:t>Exclusion of gain on main home – Code H</a:t>
            </a:r>
          </a:p>
          <a:p>
            <a:r>
              <a:rPr lang="en-US" dirty="0" smtClean="0"/>
              <a:t>Nondeductible personal loss – Code L</a:t>
            </a:r>
          </a:p>
          <a:p>
            <a:pPr>
              <a:buFont typeface="Wingdings" panose="05000000000000000000" pitchFamily="2" charset="2"/>
              <a:buChar char="Ø"/>
            </a:pPr>
            <a:r>
              <a:rPr lang="en-US" dirty="0" smtClean="0"/>
              <a:t>See all choices in TaxSlayer and Pub </a:t>
            </a:r>
            <a:r>
              <a:rPr lang="en-US" dirty="0" smtClean="0"/>
              <a:t>4012 Tab D</a:t>
            </a:r>
            <a:endParaRPr lang="en-US" dirty="0" smtClean="0"/>
          </a:p>
          <a:p>
            <a:pPr>
              <a:buFont typeface="Wingdings" panose="05000000000000000000" pitchFamily="2" charset="2"/>
              <a:buChar char="Ø"/>
            </a:pPr>
            <a:r>
              <a:rPr lang="en-US" dirty="0" smtClean="0"/>
              <a:t>Not all codes in scope</a:t>
            </a:r>
            <a:endParaRPr lang="en-US" dirty="0"/>
          </a:p>
        </p:txBody>
      </p:sp>
      <p:sp>
        <p:nvSpPr>
          <p:cNvPr id="2" name="Title 1">
            <a:extLst>
              <a:ext uri="{FF2B5EF4-FFF2-40B4-BE49-F238E27FC236}">
                <a16:creationId xmlns:a16="http://schemas.microsoft.com/office/drawing/2014/main" id="{906B1188-25E0-47A8-9272-12C281774F8B}"/>
              </a:ext>
            </a:extLst>
          </p:cNvPr>
          <p:cNvSpPr>
            <a:spLocks noGrp="1"/>
          </p:cNvSpPr>
          <p:nvPr>
            <p:ph type="title"/>
          </p:nvPr>
        </p:nvSpPr>
        <p:spPr/>
        <p:txBody>
          <a:bodyPr>
            <a:normAutofit/>
          </a:bodyPr>
          <a:lstStyle/>
          <a:p>
            <a:r>
              <a:rPr lang="en-US" dirty="0" smtClean="0"/>
              <a:t>Adjustment Entries in </a:t>
            </a:r>
            <a:r>
              <a:rPr lang="en-US" dirty="0" err="1" smtClean="0"/>
              <a:t>TaxSlayer</a:t>
            </a:r>
            <a:endParaRPr lang="en-US" dirty="0"/>
          </a:p>
        </p:txBody>
      </p:sp>
      <p:sp>
        <p:nvSpPr>
          <p:cNvPr id="6" name="Rectangle 5"/>
          <p:cNvSpPr/>
          <p:nvPr/>
        </p:nvSpPr>
        <p:spPr>
          <a:xfrm>
            <a:off x="9677400" y="1219200"/>
            <a:ext cx="2133600" cy="352165"/>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Scope Manual</a:t>
            </a:r>
            <a:endParaRPr lang="en-US" sz="2000" b="1" dirty="0"/>
          </a:p>
        </p:txBody>
      </p:sp>
    </p:spTree>
    <p:extLst>
      <p:ext uri="{BB962C8B-B14F-4D97-AF65-F5344CB8AC3E}">
        <p14:creationId xmlns:p14="http://schemas.microsoft.com/office/powerpoint/2010/main" val="39590640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5" name="Slide Number Placeholder 4"/>
          <p:cNvSpPr>
            <a:spLocks noGrp="1"/>
          </p:cNvSpPr>
          <p:nvPr>
            <p:ph type="sldNum" sz="quarter" idx="11"/>
          </p:nvPr>
        </p:nvSpPr>
        <p:spPr/>
        <p:txBody>
          <a:bodyPr/>
          <a:lstStyle/>
          <a:p>
            <a:fld id="{CD72C349-D014-4633-AD31-112E8BCED269}" type="slidenum">
              <a:rPr lang="en-US" altLang="en-US" smtClean="0"/>
              <a:pPr/>
              <a:t>35</a:t>
            </a:fld>
            <a:endParaRPr lang="en-US" altLang="en-US" dirty="0"/>
          </a:p>
        </p:txBody>
      </p:sp>
      <p:sp>
        <p:nvSpPr>
          <p:cNvPr id="64515" name="Content Placeholder 2"/>
          <p:cNvSpPr>
            <a:spLocks noGrp="1"/>
          </p:cNvSpPr>
          <p:nvPr>
            <p:ph sz="quarter" idx="12"/>
          </p:nvPr>
        </p:nvSpPr>
        <p:spPr/>
        <p:txBody>
          <a:bodyPr>
            <a:normAutofit fontScale="92500" lnSpcReduction="10000"/>
          </a:bodyPr>
          <a:lstStyle/>
          <a:p>
            <a:r>
              <a:rPr lang="en-US" altLang="en-US" dirty="0" smtClean="0"/>
              <a:t>Review 2017 </a:t>
            </a:r>
            <a:r>
              <a:rPr lang="en-US" altLang="en-US" dirty="0"/>
              <a:t>tax return for</a:t>
            </a:r>
            <a:r>
              <a:rPr lang="en-US" altLang="en-US" dirty="0" smtClean="0"/>
              <a:t> worksheet </a:t>
            </a:r>
            <a:r>
              <a:rPr lang="en-US" altLang="en-US" dirty="0"/>
              <a:t>computing capital loss carryover available to </a:t>
            </a:r>
            <a:r>
              <a:rPr lang="en-US" altLang="en-US" dirty="0" smtClean="0"/>
              <a:t>2018</a:t>
            </a:r>
            <a:endParaRPr lang="en-US" altLang="en-US" dirty="0"/>
          </a:p>
          <a:p>
            <a:pPr lvl="1"/>
            <a:r>
              <a:rPr lang="en-US" altLang="en-US" dirty="0"/>
              <a:t>If no</a:t>
            </a:r>
            <a:r>
              <a:rPr lang="en-US" altLang="en-US" dirty="0" smtClean="0"/>
              <a:t> worksheet available and 2017 Form 1040 </a:t>
            </a:r>
            <a:r>
              <a:rPr lang="en-US" altLang="en-US" dirty="0"/>
              <a:t>line 13 is </a:t>
            </a:r>
            <a:r>
              <a:rPr lang="en-US" altLang="en-US" dirty="0" smtClean="0"/>
              <a:t>exactly $3,000 loss, calculate carryover loss from prior year return</a:t>
            </a:r>
          </a:p>
          <a:p>
            <a:pPr lvl="1"/>
            <a:endParaRPr lang="en-US" altLang="en-US" dirty="0" smtClean="0"/>
          </a:p>
          <a:p>
            <a:pPr lvl="1"/>
            <a:endParaRPr lang="en-US" altLang="en-US" dirty="0"/>
          </a:p>
          <a:p>
            <a:pPr>
              <a:buFont typeface="Wingdings" panose="05000000000000000000" pitchFamily="2" charset="2"/>
              <a:buChar char="Ø"/>
            </a:pPr>
            <a:r>
              <a:rPr lang="en-US" altLang="en-US" dirty="0" err="1" smtClean="0"/>
              <a:t>TaxSlayer</a:t>
            </a:r>
            <a:r>
              <a:rPr lang="en-US" altLang="en-US" dirty="0" smtClean="0"/>
              <a:t> applies available capital </a:t>
            </a:r>
            <a:r>
              <a:rPr lang="en-US" altLang="en-US" dirty="0"/>
              <a:t>loss carryovers for returning </a:t>
            </a:r>
            <a:r>
              <a:rPr lang="en-US" altLang="en-US" dirty="0" smtClean="0"/>
              <a:t>taxpayers</a:t>
            </a:r>
            <a:endParaRPr lang="en-US" altLang="en-US" dirty="0"/>
          </a:p>
        </p:txBody>
      </p:sp>
      <p:sp>
        <p:nvSpPr>
          <p:cNvPr id="2" name="Title 1"/>
          <p:cNvSpPr>
            <a:spLocks noGrp="1"/>
          </p:cNvSpPr>
          <p:nvPr>
            <p:ph type="title"/>
          </p:nvPr>
        </p:nvSpPr>
        <p:spPr/>
        <p:txBody>
          <a:bodyPr/>
          <a:lstStyle/>
          <a:p>
            <a:r>
              <a:rPr lang="en-US" dirty="0"/>
              <a:t>Capital Loss Carryovers</a:t>
            </a:r>
          </a:p>
        </p:txBody>
      </p:sp>
      <p:pic>
        <p:nvPicPr>
          <p:cNvPr id="6" name="Picture 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671641" y="3711575"/>
            <a:ext cx="8848725" cy="51435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45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5" name="Slide Number Placeholder 4"/>
          <p:cNvSpPr>
            <a:spLocks noGrp="1"/>
          </p:cNvSpPr>
          <p:nvPr>
            <p:ph type="sldNum" sz="quarter" idx="11"/>
          </p:nvPr>
        </p:nvSpPr>
        <p:spPr/>
        <p:txBody>
          <a:bodyPr/>
          <a:lstStyle/>
          <a:p>
            <a:fld id="{CD72C349-D014-4633-AD31-112E8BCED269}" type="slidenum">
              <a:rPr lang="en-US" altLang="en-US" smtClean="0"/>
              <a:pPr/>
              <a:t>36</a:t>
            </a:fld>
            <a:endParaRPr lang="en-US" altLang="en-US" dirty="0"/>
          </a:p>
        </p:txBody>
      </p:sp>
      <p:sp>
        <p:nvSpPr>
          <p:cNvPr id="66563" name="Content Placeholder 2"/>
          <p:cNvSpPr>
            <a:spLocks noGrp="1"/>
          </p:cNvSpPr>
          <p:nvPr>
            <p:ph sz="quarter" idx="12"/>
          </p:nvPr>
        </p:nvSpPr>
        <p:spPr/>
        <p:txBody>
          <a:bodyPr/>
          <a:lstStyle/>
          <a:p>
            <a:r>
              <a:rPr lang="en-US" altLang="en-US" smtClean="0"/>
              <a:t>Use the Capital Loss Carryover Worksheet in the Form 1040, Schedule D instructions</a:t>
            </a:r>
          </a:p>
          <a:p>
            <a:r>
              <a:rPr lang="en-US" altLang="en-US" smtClean="0"/>
              <a:t>Compute loss carryover if different for state</a:t>
            </a:r>
            <a:endParaRPr lang="en-US" altLang="en-US" dirty="0"/>
          </a:p>
        </p:txBody>
      </p:sp>
      <p:sp>
        <p:nvSpPr>
          <p:cNvPr id="2" name="Title 1"/>
          <p:cNvSpPr>
            <a:spLocks noGrp="1"/>
          </p:cNvSpPr>
          <p:nvPr>
            <p:ph type="title"/>
          </p:nvPr>
        </p:nvSpPr>
        <p:spPr/>
        <p:txBody>
          <a:bodyPr/>
          <a:lstStyle/>
          <a:p>
            <a:r>
              <a:rPr lang="en-US" smtClean="0"/>
              <a:t>Computing Loss Carryovers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4" name="Slide Number Placeholder 3"/>
          <p:cNvSpPr>
            <a:spLocks noGrp="1"/>
          </p:cNvSpPr>
          <p:nvPr>
            <p:ph type="sldNum" sz="quarter" idx="11"/>
          </p:nvPr>
        </p:nvSpPr>
        <p:spPr/>
        <p:txBody>
          <a:bodyPr/>
          <a:lstStyle/>
          <a:p>
            <a:fld id="{CD72C349-D014-4633-AD31-112E8BCED269}" type="slidenum">
              <a:rPr lang="en-US" altLang="en-US" smtClean="0"/>
              <a:pPr/>
              <a:t>37</a:t>
            </a:fld>
            <a:endParaRPr lang="en-US" altLang="en-US" dirty="0"/>
          </a:p>
        </p:txBody>
      </p:sp>
      <p:sp>
        <p:nvSpPr>
          <p:cNvPr id="94211" name="Rectangle 3"/>
          <p:cNvSpPr>
            <a:spLocks noGrp="1" noChangeArrowheads="1"/>
          </p:cNvSpPr>
          <p:nvPr>
            <p:ph sz="quarter" idx="12"/>
          </p:nvPr>
        </p:nvSpPr>
        <p:spPr>
          <a:xfrm>
            <a:off x="1278833" y="1761432"/>
            <a:ext cx="9753600" cy="4258367"/>
          </a:xfrm>
        </p:spPr>
        <p:txBody>
          <a:bodyPr>
            <a:normAutofit/>
          </a:bodyPr>
          <a:lstStyle/>
          <a:p>
            <a:r>
              <a:rPr lang="en-US" altLang="en-US" dirty="0" err="1" smtClean="0"/>
              <a:t>TaxSlayer</a:t>
            </a:r>
            <a:r>
              <a:rPr lang="en-US" altLang="en-US" dirty="0" smtClean="0"/>
              <a:t> calculates tax liability using capital gain rates</a:t>
            </a:r>
          </a:p>
          <a:p>
            <a:r>
              <a:rPr lang="en-US" altLang="en-US" dirty="0" smtClean="0"/>
              <a:t>Positive amounts eligible for capital gains tax</a:t>
            </a:r>
          </a:p>
          <a:p>
            <a:pPr lvl="1"/>
            <a:r>
              <a:rPr lang="en-US" altLang="en-US" dirty="0" smtClean="0"/>
              <a:t>Net long-term gain </a:t>
            </a:r>
          </a:p>
          <a:p>
            <a:pPr lvl="1"/>
            <a:r>
              <a:rPr lang="en-US" altLang="en-US" dirty="0" smtClean="0"/>
              <a:t>Qualified dividends </a:t>
            </a:r>
          </a:p>
          <a:p>
            <a:pPr lvl="2"/>
            <a:r>
              <a:rPr lang="en-US" altLang="en-US" dirty="0" smtClean="0"/>
              <a:t>Taxed as long-term capital gains but not offset by capital losses</a:t>
            </a:r>
          </a:p>
          <a:p>
            <a:pPr>
              <a:buFont typeface="Wingdings" panose="05000000000000000000" pitchFamily="2" charset="2"/>
              <a:buChar char="Ø"/>
            </a:pPr>
            <a:r>
              <a:rPr lang="en-US" altLang="en-US" dirty="0" smtClean="0"/>
              <a:t>Qualified Dividends and Capital Gain Tax Worksheet</a:t>
            </a:r>
          </a:p>
          <a:p>
            <a:pPr lvl="1"/>
            <a:r>
              <a:rPr lang="en-US" altLang="en-US" dirty="0" smtClean="0"/>
              <a:t>Found in print PDF</a:t>
            </a:r>
            <a:endParaRPr lang="en-US" altLang="en-US" dirty="0"/>
          </a:p>
        </p:txBody>
      </p:sp>
      <p:sp>
        <p:nvSpPr>
          <p:cNvPr id="20482" name="Rectangle 2"/>
          <p:cNvSpPr>
            <a:spLocks noGrp="1" noChangeArrowheads="1"/>
          </p:cNvSpPr>
          <p:nvPr>
            <p:ph type="title"/>
          </p:nvPr>
        </p:nvSpPr>
        <p:spPr/>
        <p:txBody>
          <a:bodyPr/>
          <a:lstStyle/>
          <a:p>
            <a:r>
              <a:rPr lang="en-US" altLang="en-US" dirty="0" smtClean="0"/>
              <a:t>Calculating Tax Liability</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42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42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42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42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42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5" name="Slide Number Placeholder 4"/>
          <p:cNvSpPr>
            <a:spLocks noGrp="1"/>
          </p:cNvSpPr>
          <p:nvPr>
            <p:ph type="sldNum" sz="quarter" idx="11"/>
          </p:nvPr>
        </p:nvSpPr>
        <p:spPr/>
        <p:txBody>
          <a:bodyPr/>
          <a:lstStyle/>
          <a:p>
            <a:fld id="{CD72C349-D014-4633-AD31-112E8BCED269}" type="slidenum">
              <a:rPr lang="en-US" altLang="en-US" smtClean="0"/>
              <a:pPr/>
              <a:t>38</a:t>
            </a:fld>
            <a:endParaRPr lang="en-US" altLang="en-US" dirty="0"/>
          </a:p>
        </p:txBody>
      </p:sp>
      <p:sp>
        <p:nvSpPr>
          <p:cNvPr id="133123" name="Content Placeholder 2"/>
          <p:cNvSpPr>
            <a:spLocks noGrp="1"/>
          </p:cNvSpPr>
          <p:nvPr>
            <p:ph sz="quarter" idx="12"/>
          </p:nvPr>
        </p:nvSpPr>
        <p:spPr/>
        <p:txBody>
          <a:bodyPr>
            <a:normAutofit/>
          </a:bodyPr>
          <a:lstStyle/>
          <a:p>
            <a:r>
              <a:rPr lang="en-US" altLang="en-US" dirty="0" smtClean="0"/>
              <a:t>Use TaxSlayer Quality Review Print set</a:t>
            </a:r>
          </a:p>
          <a:p>
            <a:pPr lvl="1"/>
            <a:r>
              <a:rPr lang="en-US" altLang="en-US" dirty="0" smtClean="0"/>
              <a:t>Find the Form 8949s in print PDF </a:t>
            </a:r>
          </a:p>
          <a:p>
            <a:pPr lvl="1"/>
            <a:r>
              <a:rPr lang="en-US" altLang="en-US" dirty="0" smtClean="0"/>
              <a:t>Verify </a:t>
            </a:r>
            <a:r>
              <a:rPr lang="en-US" altLang="en-US" dirty="0"/>
              <a:t>all transactions entered correctly</a:t>
            </a:r>
            <a:endParaRPr lang="en-US" altLang="en-US" dirty="0" smtClean="0"/>
          </a:p>
          <a:p>
            <a:pPr lvl="1"/>
            <a:r>
              <a:rPr lang="en-US" altLang="en-US" dirty="0" smtClean="0"/>
              <a:t>Verify total </a:t>
            </a:r>
            <a:r>
              <a:rPr lang="en-US" altLang="en-US" dirty="0"/>
              <a:t>short term/long term gains and losses </a:t>
            </a:r>
            <a:r>
              <a:rPr lang="en-US" altLang="en-US" dirty="0" smtClean="0"/>
              <a:t>agree with statements or records</a:t>
            </a:r>
          </a:p>
          <a:p>
            <a:pPr lvl="1"/>
            <a:r>
              <a:rPr lang="en-US" altLang="en-US" dirty="0" smtClean="0"/>
              <a:t>Verify </a:t>
            </a:r>
            <a:r>
              <a:rPr lang="en-US" altLang="en-US" dirty="0"/>
              <a:t>total proceeds reported on Sch D equal amounts reported on </a:t>
            </a:r>
            <a:r>
              <a:rPr lang="en-US" altLang="en-US" dirty="0" smtClean="0"/>
              <a:t>1099-B</a:t>
            </a:r>
            <a:r>
              <a:rPr lang="en-US" altLang="en-US" dirty="0"/>
              <a:t> </a:t>
            </a:r>
            <a:r>
              <a:rPr lang="en-US" altLang="en-US" dirty="0" smtClean="0"/>
              <a:t>(amounts IRS verify)</a:t>
            </a:r>
            <a:endParaRPr lang="en-US" altLang="en-US" dirty="0"/>
          </a:p>
        </p:txBody>
      </p:sp>
      <p:sp>
        <p:nvSpPr>
          <p:cNvPr id="2" name="Title 1"/>
          <p:cNvSpPr>
            <a:spLocks noGrp="1"/>
          </p:cNvSpPr>
          <p:nvPr>
            <p:ph type="title"/>
          </p:nvPr>
        </p:nvSpPr>
        <p:spPr/>
        <p:txBody>
          <a:bodyPr>
            <a:normAutofit/>
          </a:bodyPr>
          <a:lstStyle/>
          <a:p>
            <a:r>
              <a:rPr lang="en-US" dirty="0"/>
              <a:t>Quality </a:t>
            </a:r>
            <a:r>
              <a:rPr lang="en-US" dirty="0" smtClean="0"/>
              <a:t>Review: Capital </a:t>
            </a:r>
            <a:r>
              <a:rPr lang="en-US" dirty="0"/>
              <a:t>Gain or Loss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5" name="Slide Number Placeholder 4"/>
          <p:cNvSpPr>
            <a:spLocks noGrp="1"/>
          </p:cNvSpPr>
          <p:nvPr>
            <p:ph type="sldNum" sz="quarter" idx="11"/>
          </p:nvPr>
        </p:nvSpPr>
        <p:spPr/>
        <p:txBody>
          <a:bodyPr/>
          <a:lstStyle/>
          <a:p>
            <a:fld id="{CD72C349-D014-4633-AD31-112E8BCED269}" type="slidenum">
              <a:rPr lang="en-US" altLang="en-US" smtClean="0"/>
              <a:pPr/>
              <a:t>39</a:t>
            </a:fld>
            <a:endParaRPr lang="en-US" altLang="en-US" dirty="0"/>
          </a:p>
        </p:txBody>
      </p:sp>
      <p:sp>
        <p:nvSpPr>
          <p:cNvPr id="134147" name="Content Placeholder 2"/>
          <p:cNvSpPr>
            <a:spLocks noGrp="1"/>
          </p:cNvSpPr>
          <p:nvPr>
            <p:ph sz="quarter" idx="12"/>
          </p:nvPr>
        </p:nvSpPr>
        <p:spPr/>
        <p:txBody>
          <a:bodyPr>
            <a:normAutofit/>
          </a:bodyPr>
          <a:lstStyle/>
          <a:p>
            <a:r>
              <a:rPr lang="en-US" altLang="en-US" dirty="0" smtClean="0"/>
              <a:t>Confirm capital </a:t>
            </a:r>
            <a:r>
              <a:rPr lang="en-US" altLang="en-US" dirty="0"/>
              <a:t>gain distributions (if any)</a:t>
            </a:r>
            <a:r>
              <a:rPr lang="en-US" altLang="en-US" dirty="0" smtClean="0"/>
              <a:t> correctly carried to Schedule D</a:t>
            </a:r>
          </a:p>
          <a:p>
            <a:r>
              <a:rPr lang="en-US" altLang="en-US" dirty="0"/>
              <a:t>Verify</a:t>
            </a:r>
            <a:r>
              <a:rPr lang="en-US" altLang="en-US" dirty="0" smtClean="0"/>
              <a:t> K</a:t>
            </a:r>
            <a:r>
              <a:rPr lang="en-US" altLang="en-US" dirty="0"/>
              <a:t>-1 capital gains or losses (separate lesson on K-1 forms</a:t>
            </a:r>
            <a:r>
              <a:rPr lang="en-US" altLang="en-US" dirty="0" smtClean="0"/>
              <a:t>)</a:t>
            </a:r>
          </a:p>
          <a:p>
            <a:r>
              <a:rPr lang="en-US" altLang="en-US" dirty="0" smtClean="0"/>
              <a:t>Review for capital </a:t>
            </a:r>
            <a:r>
              <a:rPr lang="en-US" altLang="en-US" dirty="0"/>
              <a:t>loss carryovers</a:t>
            </a:r>
          </a:p>
          <a:p>
            <a:pPr marL="0" indent="0">
              <a:buNone/>
            </a:pPr>
            <a:endParaRPr lang="en-US" altLang="en-US" dirty="0"/>
          </a:p>
        </p:txBody>
      </p:sp>
      <p:sp>
        <p:nvSpPr>
          <p:cNvPr id="2" name="Title 1"/>
          <p:cNvSpPr>
            <a:spLocks noGrp="1"/>
          </p:cNvSpPr>
          <p:nvPr>
            <p:ph type="title"/>
          </p:nvPr>
        </p:nvSpPr>
        <p:spPr/>
        <p:txBody>
          <a:bodyPr>
            <a:normAutofit/>
          </a:bodyPr>
          <a:lstStyle/>
          <a:p>
            <a:r>
              <a:rPr lang="en-US" dirty="0"/>
              <a:t>Quality Review: Capital Gain or Loss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NTTC Training – TY2018</a:t>
            </a:r>
            <a:endParaRPr lang="en-US" dirty="0"/>
          </a:p>
        </p:txBody>
      </p:sp>
      <p:sp>
        <p:nvSpPr>
          <p:cNvPr id="5" name="Slide Number Placeholder 4"/>
          <p:cNvSpPr>
            <a:spLocks noGrp="1"/>
          </p:cNvSpPr>
          <p:nvPr>
            <p:ph type="sldNum" sz="quarter" idx="11"/>
          </p:nvPr>
        </p:nvSpPr>
        <p:spPr/>
        <p:txBody>
          <a:bodyPr/>
          <a:lstStyle/>
          <a:p>
            <a:fld id="{CD72C349-D014-4633-AD31-112E8BCED269}" type="slidenum">
              <a:rPr lang="en-US" altLang="en-US" smtClean="0"/>
              <a:pPr/>
              <a:t>4</a:t>
            </a:fld>
            <a:endParaRPr lang="en-US" altLang="en-US" dirty="0"/>
          </a:p>
        </p:txBody>
      </p:sp>
      <p:sp>
        <p:nvSpPr>
          <p:cNvPr id="15363" name="Content Placeholder 2"/>
          <p:cNvSpPr>
            <a:spLocks noGrp="1"/>
          </p:cNvSpPr>
          <p:nvPr>
            <p:ph sz="quarter" idx="12"/>
          </p:nvPr>
        </p:nvSpPr>
        <p:spPr/>
        <p:txBody>
          <a:bodyPr/>
          <a:lstStyle/>
          <a:p>
            <a:r>
              <a:rPr lang="en-US" dirty="0" smtClean="0"/>
              <a:t>Assets used </a:t>
            </a:r>
            <a:r>
              <a:rPr lang="en-US" dirty="0"/>
              <a:t>for personal purposes, pleasure, or investment is a capital </a:t>
            </a:r>
            <a:r>
              <a:rPr lang="en-US" dirty="0" smtClean="0"/>
              <a:t>asset</a:t>
            </a:r>
            <a:endParaRPr lang="en-US" dirty="0"/>
          </a:p>
          <a:p>
            <a:r>
              <a:rPr lang="en-US" altLang="en-US" dirty="0"/>
              <a:t>Business </a:t>
            </a:r>
            <a:r>
              <a:rPr lang="en-US" altLang="en-US" dirty="0" smtClean="0"/>
              <a:t>assets </a:t>
            </a:r>
            <a:r>
              <a:rPr lang="en-US" altLang="en-US" dirty="0"/>
              <a:t>(assets used in a business)</a:t>
            </a:r>
            <a:r>
              <a:rPr lang="en-US" altLang="en-US" dirty="0" smtClean="0"/>
              <a:t> not capital </a:t>
            </a:r>
            <a:r>
              <a:rPr lang="en-US" altLang="en-US" dirty="0"/>
              <a:t>assets</a:t>
            </a:r>
          </a:p>
        </p:txBody>
      </p:sp>
      <p:sp>
        <p:nvSpPr>
          <p:cNvPr id="2" name="Title 1"/>
          <p:cNvSpPr>
            <a:spLocks noGrp="1"/>
          </p:cNvSpPr>
          <p:nvPr>
            <p:ph type="title"/>
          </p:nvPr>
        </p:nvSpPr>
        <p:spPr/>
        <p:txBody>
          <a:bodyPr/>
          <a:lstStyle/>
          <a:p>
            <a:r>
              <a:rPr lang="en-US" dirty="0"/>
              <a:t>What is a Capital Asset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5" name="Slide Number Placeholder 4"/>
          <p:cNvSpPr>
            <a:spLocks noGrp="1"/>
          </p:cNvSpPr>
          <p:nvPr>
            <p:ph type="sldNum" sz="quarter" idx="11"/>
          </p:nvPr>
        </p:nvSpPr>
        <p:spPr/>
        <p:txBody>
          <a:bodyPr/>
          <a:lstStyle/>
          <a:p>
            <a:fld id="{CD72C349-D014-4633-AD31-112E8BCED269}" type="slidenum">
              <a:rPr lang="en-US" altLang="en-US" smtClean="0"/>
              <a:pPr/>
              <a:t>40</a:t>
            </a:fld>
            <a:endParaRPr lang="en-US" altLang="en-US" dirty="0"/>
          </a:p>
        </p:txBody>
      </p:sp>
      <p:sp>
        <p:nvSpPr>
          <p:cNvPr id="131079" name="Content Placeholder 2"/>
          <p:cNvSpPr>
            <a:spLocks noGrp="1"/>
          </p:cNvSpPr>
          <p:nvPr>
            <p:ph sz="quarter" idx="12"/>
          </p:nvPr>
        </p:nvSpPr>
        <p:spPr/>
        <p:txBody>
          <a:bodyPr>
            <a:normAutofit/>
          </a:bodyPr>
          <a:lstStyle/>
          <a:p>
            <a:r>
              <a:rPr lang="en-US" altLang="en-US" dirty="0" smtClean="0"/>
              <a:t>Confirm </a:t>
            </a:r>
            <a:r>
              <a:rPr lang="en-US" altLang="en-US" dirty="0"/>
              <a:t>all tests met if claiming exclusion of gain from sale of main </a:t>
            </a:r>
            <a:r>
              <a:rPr lang="en-US" altLang="en-US" dirty="0" smtClean="0"/>
              <a:t>home (separate Sale of Realty lesson)</a:t>
            </a:r>
            <a:endParaRPr lang="en-US" altLang="en-US" dirty="0"/>
          </a:p>
          <a:p>
            <a:r>
              <a:rPr lang="en-US" altLang="en-US" dirty="0"/>
              <a:t>Confirm no losses are claimed on personal assets</a:t>
            </a:r>
          </a:p>
          <a:p>
            <a:endParaRPr lang="en-US" altLang="en-US" dirty="0"/>
          </a:p>
        </p:txBody>
      </p:sp>
      <p:sp>
        <p:nvSpPr>
          <p:cNvPr id="2" name="Title 1"/>
          <p:cNvSpPr>
            <a:spLocks noGrp="1"/>
          </p:cNvSpPr>
          <p:nvPr>
            <p:ph type="title"/>
          </p:nvPr>
        </p:nvSpPr>
        <p:spPr/>
        <p:txBody>
          <a:bodyPr>
            <a:normAutofit/>
          </a:bodyPr>
          <a:lstStyle/>
          <a:p>
            <a:r>
              <a:rPr lang="en-US" dirty="0"/>
              <a:t>Quality Review: Capital Gain or Loss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524003" y="6213478"/>
            <a:ext cx="3451225" cy="365125"/>
          </a:xfrm>
        </p:spPr>
        <p:txBody>
          <a:bodyPr/>
          <a:lstStyle/>
          <a:p>
            <a:pPr>
              <a:defRPr/>
            </a:pPr>
            <a:r>
              <a:rPr lang="en-US" dirty="0" smtClean="0"/>
              <a:t>NTTC Training – TY2018</a:t>
            </a:r>
            <a:endParaRPr lang="en-US" dirty="0"/>
          </a:p>
        </p:txBody>
      </p:sp>
      <p:sp>
        <p:nvSpPr>
          <p:cNvPr id="5" name="Slide Number Placeholder 4"/>
          <p:cNvSpPr>
            <a:spLocks noGrp="1"/>
          </p:cNvSpPr>
          <p:nvPr>
            <p:ph type="sldNum" sz="quarter" idx="12"/>
          </p:nvPr>
        </p:nvSpPr>
        <p:spPr>
          <a:xfrm>
            <a:off x="1524000" y="6213478"/>
            <a:ext cx="635000" cy="365125"/>
          </a:xfrm>
        </p:spPr>
        <p:txBody>
          <a:bodyPr/>
          <a:lstStyle/>
          <a:p>
            <a:pPr>
              <a:defRPr/>
            </a:pPr>
            <a:fld id="{3EC3BAD6-F254-4C68-AFB5-6EB753C7FFB6}" type="slidenum">
              <a:rPr lang="en-US" altLang="en-US" smtClean="0"/>
              <a:pPr>
                <a:defRPr/>
              </a:pPr>
              <a:t>41</a:t>
            </a:fld>
            <a:endParaRPr lang="en-US" altLang="en-US" dirty="0"/>
          </a:p>
        </p:txBody>
      </p:sp>
      <p:sp>
        <p:nvSpPr>
          <p:cNvPr id="2" name="Title 1"/>
          <p:cNvSpPr>
            <a:spLocks noGrp="1"/>
          </p:cNvSpPr>
          <p:nvPr>
            <p:ph type="title"/>
          </p:nvPr>
        </p:nvSpPr>
        <p:spPr/>
        <p:txBody>
          <a:bodyPr/>
          <a:lstStyle/>
          <a:p>
            <a:pPr>
              <a:defRPr/>
            </a:pPr>
            <a:r>
              <a:rPr lang="en-US" dirty="0"/>
              <a:t>Capital Gain</a:t>
            </a:r>
            <a:r>
              <a:rPr lang="en-US" dirty="0" smtClean="0"/>
              <a:t> or Loss</a:t>
            </a:r>
            <a:endParaRPr lang="en-US" dirty="0"/>
          </a:p>
        </p:txBody>
      </p:sp>
      <p:sp>
        <p:nvSpPr>
          <p:cNvPr id="134151" name="TextBox 5"/>
          <p:cNvSpPr txBox="1">
            <a:spLocks noChangeArrowheads="1"/>
          </p:cNvSpPr>
          <p:nvPr/>
        </p:nvSpPr>
        <p:spPr bwMode="auto">
          <a:xfrm>
            <a:off x="3048000" y="2414239"/>
            <a:ext cx="2438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eaLnBrk="1" hangingPunct="1">
              <a:spcBef>
                <a:spcPct val="0"/>
              </a:spcBef>
              <a:buClrTx/>
              <a:buSzTx/>
              <a:buFontTx/>
              <a:buNone/>
            </a:pPr>
            <a:r>
              <a:rPr lang="en-US" altLang="en-US" sz="3200" dirty="0">
                <a:solidFill>
                  <a:srgbClr val="000000"/>
                </a:solidFill>
                <a:cs typeface="Calibri" panose="020F0502020204030204" pitchFamily="34" charset="0"/>
              </a:rPr>
              <a:t>Questions…</a:t>
            </a:r>
          </a:p>
        </p:txBody>
      </p:sp>
      <p:sp>
        <p:nvSpPr>
          <p:cNvPr id="134152" name="TextBox 6"/>
          <p:cNvSpPr txBox="1">
            <a:spLocks noChangeArrowheads="1"/>
          </p:cNvSpPr>
          <p:nvPr/>
        </p:nvSpPr>
        <p:spPr bwMode="auto">
          <a:xfrm>
            <a:off x="5253038" y="4445000"/>
            <a:ext cx="2438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eaLnBrk="1" hangingPunct="1">
              <a:spcBef>
                <a:spcPct val="0"/>
              </a:spcBef>
              <a:buClrTx/>
              <a:buSzTx/>
              <a:buFontTx/>
              <a:buNone/>
            </a:pPr>
            <a:r>
              <a:rPr lang="en-US" altLang="en-US" sz="3200" dirty="0">
                <a:solidFill>
                  <a:srgbClr val="000000"/>
                </a:solidFill>
                <a:cs typeface="Calibri" panose="020F0502020204030204" pitchFamily="34" charset="0"/>
              </a:rPr>
              <a:t>Comments…</a:t>
            </a:r>
          </a:p>
        </p:txBody>
      </p:sp>
      <p:pic>
        <p:nvPicPr>
          <p:cNvPr id="134153" name="Picture 3" descr="C:\Users\Steve\AppData\Local\Microsoft\Windows\Temporary Internet Files\Content.IE5\BKA8153N\MC90043441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2438400"/>
            <a:ext cx="1625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0" y="6265863"/>
            <a:ext cx="3860800" cy="365125"/>
          </a:xfrm>
        </p:spPr>
        <p:txBody>
          <a:bodyPr/>
          <a:lstStyle/>
          <a:p>
            <a:pPr>
              <a:defRPr/>
            </a:pPr>
            <a:r>
              <a:rPr lang="en-US" dirty="0" smtClean="0"/>
              <a:t>NTTC Training – TY2018</a:t>
            </a:r>
            <a:endParaRPr lang="en-US" dirty="0"/>
          </a:p>
        </p:txBody>
      </p:sp>
      <p:sp>
        <p:nvSpPr>
          <p:cNvPr id="3" name="Slide Number Placeholder 2"/>
          <p:cNvSpPr>
            <a:spLocks noGrp="1"/>
          </p:cNvSpPr>
          <p:nvPr>
            <p:ph type="sldNum" sz="quarter" idx="11"/>
          </p:nvPr>
        </p:nvSpPr>
        <p:spPr>
          <a:xfrm>
            <a:off x="0" y="6265863"/>
            <a:ext cx="936625" cy="365125"/>
          </a:xfrm>
        </p:spPr>
        <p:txBody>
          <a:bodyPr/>
          <a:lstStyle/>
          <a:p>
            <a:pPr>
              <a:defRPr/>
            </a:pPr>
            <a:fld id="{3EC3BAD6-F254-4C68-AFB5-6EB753C7FFB6}" type="slidenum">
              <a:rPr lang="en-US" altLang="en-US" smtClean="0"/>
              <a:pPr>
                <a:defRPr/>
              </a:pPr>
              <a:t>42</a:t>
            </a:fld>
            <a:endParaRPr lang="en-US" altLang="en-US" dirty="0"/>
          </a:p>
        </p:txBody>
      </p:sp>
      <p:sp>
        <p:nvSpPr>
          <p:cNvPr id="5" name="Content Placeholder 4"/>
          <p:cNvSpPr>
            <a:spLocks noGrp="1"/>
          </p:cNvSpPr>
          <p:nvPr>
            <p:ph sz="quarter" idx="12"/>
          </p:nvPr>
        </p:nvSpPr>
        <p:spPr/>
        <p:txBody>
          <a:bodyPr/>
          <a:lstStyle/>
          <a:p>
            <a:r>
              <a:rPr lang="en-US" dirty="0" smtClean="0"/>
              <a:t>Discussion of covered securities</a:t>
            </a:r>
          </a:p>
          <a:p>
            <a:r>
              <a:rPr lang="en-US" dirty="0" smtClean="0"/>
              <a:t>Disposition of bonds</a:t>
            </a:r>
          </a:p>
          <a:p>
            <a:r>
              <a:rPr lang="en-US" dirty="0" smtClean="0"/>
              <a:t>Wash sales, additional training</a:t>
            </a:r>
          </a:p>
          <a:p>
            <a:r>
              <a:rPr lang="en-US" dirty="0" smtClean="0"/>
              <a:t>Worthless securities</a:t>
            </a:r>
            <a:endParaRPr lang="en-US" dirty="0"/>
          </a:p>
        </p:txBody>
      </p:sp>
      <p:sp>
        <p:nvSpPr>
          <p:cNvPr id="4" name="Title 3"/>
          <p:cNvSpPr>
            <a:spLocks noGrp="1"/>
          </p:cNvSpPr>
          <p:nvPr>
            <p:ph type="title"/>
          </p:nvPr>
        </p:nvSpPr>
        <p:spPr/>
        <p:txBody>
          <a:bodyPr/>
          <a:lstStyle/>
          <a:p>
            <a:r>
              <a:rPr lang="en-US" dirty="0" smtClean="0"/>
              <a:t>Comprehensive Material</a:t>
            </a:r>
            <a:endParaRPr lang="en-US" dirty="0"/>
          </a:p>
        </p:txBody>
      </p:sp>
    </p:spTree>
    <p:extLst>
      <p:ext uri="{BB962C8B-B14F-4D97-AF65-F5344CB8AC3E}">
        <p14:creationId xmlns:p14="http://schemas.microsoft.com/office/powerpoint/2010/main" val="17401382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4" name="Slide Number Placeholder 3"/>
          <p:cNvSpPr>
            <a:spLocks noGrp="1"/>
          </p:cNvSpPr>
          <p:nvPr>
            <p:ph type="sldNum" sz="quarter" idx="11"/>
          </p:nvPr>
        </p:nvSpPr>
        <p:spPr/>
        <p:txBody>
          <a:bodyPr/>
          <a:lstStyle/>
          <a:p>
            <a:fld id="{CD72C349-D014-4633-AD31-112E8BCED269}" type="slidenum">
              <a:rPr lang="en-US" altLang="en-US" smtClean="0"/>
              <a:pPr/>
              <a:t>43</a:t>
            </a:fld>
            <a:endParaRPr lang="en-US" altLang="en-US" dirty="0"/>
          </a:p>
        </p:txBody>
      </p:sp>
      <p:sp>
        <p:nvSpPr>
          <p:cNvPr id="51203" name="Rectangle 3"/>
          <p:cNvSpPr>
            <a:spLocks noGrp="1" noChangeArrowheads="1"/>
          </p:cNvSpPr>
          <p:nvPr>
            <p:ph sz="quarter" idx="12"/>
          </p:nvPr>
        </p:nvSpPr>
        <p:spPr/>
        <p:txBody>
          <a:bodyPr>
            <a:normAutofit/>
          </a:bodyPr>
          <a:lstStyle/>
          <a:p>
            <a:r>
              <a:rPr lang="en-US" altLang="en-US" dirty="0" smtClean="0"/>
              <a:t>Basis is required to be reported to IRS</a:t>
            </a:r>
          </a:p>
          <a:p>
            <a:r>
              <a:rPr lang="en-US" altLang="en-US" dirty="0" smtClean="0"/>
              <a:t>Payer must also report:</a:t>
            </a:r>
          </a:p>
          <a:p>
            <a:pPr lvl="1"/>
            <a:r>
              <a:rPr lang="en-US" altLang="en-US" dirty="0" smtClean="0"/>
              <a:t>Whether gain or loss is short-term or long-term</a:t>
            </a:r>
          </a:p>
          <a:p>
            <a:pPr lvl="1"/>
            <a:r>
              <a:rPr lang="en-US" altLang="en-US" dirty="0" smtClean="0"/>
              <a:t>A code and adjustment amount, e.g. W for wash sale and amount of loss to disallow</a:t>
            </a:r>
          </a:p>
        </p:txBody>
      </p:sp>
      <p:sp>
        <p:nvSpPr>
          <p:cNvPr id="8194" name="Rectangle 2"/>
          <p:cNvSpPr>
            <a:spLocks noGrp="1" noChangeArrowheads="1"/>
          </p:cNvSpPr>
          <p:nvPr>
            <p:ph type="title"/>
          </p:nvPr>
        </p:nvSpPr>
        <p:spPr/>
        <p:txBody>
          <a:bodyPr/>
          <a:lstStyle/>
          <a:p>
            <a:r>
              <a:rPr lang="en-US" altLang="en-US" dirty="0" smtClean="0"/>
              <a:t>Covered Securities</a:t>
            </a:r>
            <a:endParaRPr lang="en-US"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CD72C349-D014-4633-AD31-112E8BCED269}" type="slidenum">
              <a:rPr lang="en-US" altLang="en-US" smtClean="0"/>
              <a:pPr/>
              <a:t>44</a:t>
            </a:fld>
            <a:endParaRPr lang="en-US" altLang="en-US" dirty="0"/>
          </a:p>
        </p:txBody>
      </p:sp>
      <p:sp>
        <p:nvSpPr>
          <p:cNvPr id="51203" name="Content Placeholder 2"/>
          <p:cNvSpPr>
            <a:spLocks noGrp="1"/>
          </p:cNvSpPr>
          <p:nvPr>
            <p:ph sz="quarter" idx="12"/>
          </p:nvPr>
        </p:nvSpPr>
        <p:spPr/>
        <p:txBody>
          <a:bodyPr>
            <a:normAutofit fontScale="92500" lnSpcReduction="10000"/>
          </a:bodyPr>
          <a:lstStyle/>
          <a:p>
            <a:r>
              <a:rPr lang="en-US" altLang="en-US" dirty="0" smtClean="0"/>
              <a:t>Payers don’t have to report basis to IRS if security was purchased before applicable start date </a:t>
            </a:r>
          </a:p>
          <a:p>
            <a:pPr lvl="1"/>
            <a:r>
              <a:rPr lang="en-US" altLang="en-US" dirty="0" smtClean="0"/>
              <a:t>non-covered security</a:t>
            </a:r>
          </a:p>
          <a:p>
            <a:r>
              <a:rPr lang="en-US" altLang="en-US" dirty="0" smtClean="0"/>
              <a:t>Brokers usually report basis to taxpayer even though not reported to IRS </a:t>
            </a:r>
          </a:p>
          <a:p>
            <a:pPr lvl="1"/>
            <a:r>
              <a:rPr lang="en-US" altLang="en-US" dirty="0" smtClean="0"/>
              <a:t>non-covered, Form 8949 Code E</a:t>
            </a:r>
          </a:p>
          <a:p>
            <a:r>
              <a:rPr lang="en-US" altLang="en-US" dirty="0" smtClean="0"/>
              <a:t>Use the broker’s numbers unless taxpayer has conflicting information</a:t>
            </a:r>
            <a:endParaRPr lang="en-US" altLang="en-US" dirty="0"/>
          </a:p>
        </p:txBody>
      </p:sp>
      <p:sp>
        <p:nvSpPr>
          <p:cNvPr id="9218" name="Title 1"/>
          <p:cNvSpPr>
            <a:spLocks noGrp="1"/>
          </p:cNvSpPr>
          <p:nvPr>
            <p:ph type="title"/>
          </p:nvPr>
        </p:nvSpPr>
        <p:spPr/>
        <p:txBody>
          <a:bodyPr/>
          <a:lstStyle/>
          <a:p>
            <a:r>
              <a:rPr lang="en-US" altLang="en-US" smtClean="0"/>
              <a:t>Covered/Non-covered Securities</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dirty="0" smtClean="0"/>
              <a:t>NTTC Training – TY2018</a:t>
            </a:r>
            <a:endParaRPr lang="en-US" dirty="0"/>
          </a:p>
        </p:txBody>
      </p:sp>
      <p:sp>
        <p:nvSpPr>
          <p:cNvPr id="7" name="Slide Number Placeholder 6"/>
          <p:cNvSpPr>
            <a:spLocks noGrp="1"/>
          </p:cNvSpPr>
          <p:nvPr>
            <p:ph type="sldNum" sz="quarter" idx="11"/>
          </p:nvPr>
        </p:nvSpPr>
        <p:spPr/>
        <p:txBody>
          <a:bodyPr/>
          <a:lstStyle/>
          <a:p>
            <a:fld id="{CD72C349-D014-4633-AD31-112E8BCED269}" type="slidenum">
              <a:rPr lang="en-US" altLang="en-US" smtClean="0"/>
              <a:pPr/>
              <a:t>45</a:t>
            </a:fld>
            <a:endParaRPr lang="en-US" altLang="en-US" dirty="0"/>
          </a:p>
        </p:txBody>
      </p:sp>
      <p:sp>
        <p:nvSpPr>
          <p:cNvPr id="3" name="Content Placeholder 2"/>
          <p:cNvSpPr>
            <a:spLocks noGrp="1"/>
          </p:cNvSpPr>
          <p:nvPr>
            <p:ph sz="quarter" idx="12"/>
          </p:nvPr>
        </p:nvSpPr>
        <p:spPr/>
        <p:txBody>
          <a:bodyPr>
            <a:normAutofit/>
          </a:bodyPr>
          <a:lstStyle/>
          <a:p>
            <a:r>
              <a:rPr lang="en-US" dirty="0" smtClean="0"/>
              <a:t>Bonds in </a:t>
            </a:r>
            <a:r>
              <a:rPr lang="en-US" dirty="0"/>
              <a:t>scope if original purchase was at face value (no discount or premium)</a:t>
            </a:r>
            <a:endParaRPr lang="en-US" dirty="0" smtClean="0"/>
          </a:p>
          <a:p>
            <a:pPr lvl="1"/>
            <a:r>
              <a:rPr lang="en-US" dirty="0" smtClean="0"/>
              <a:t>If sold, capital gain or loss</a:t>
            </a:r>
          </a:p>
          <a:p>
            <a:pPr lvl="1"/>
            <a:r>
              <a:rPr lang="en-US" dirty="0"/>
              <a:t>If held to maturity,</a:t>
            </a:r>
            <a:r>
              <a:rPr lang="en-US" dirty="0" smtClean="0"/>
              <a:t> no </a:t>
            </a:r>
            <a:r>
              <a:rPr lang="en-US" dirty="0"/>
              <a:t>gain or loss (cost = face value)</a:t>
            </a:r>
          </a:p>
        </p:txBody>
      </p:sp>
      <p:sp>
        <p:nvSpPr>
          <p:cNvPr id="2" name="Title 1"/>
          <p:cNvSpPr>
            <a:spLocks noGrp="1"/>
          </p:cNvSpPr>
          <p:nvPr>
            <p:ph type="title"/>
          </p:nvPr>
        </p:nvSpPr>
        <p:spPr/>
        <p:txBody>
          <a:bodyPr>
            <a:normAutofit/>
          </a:bodyPr>
          <a:lstStyle/>
          <a:p>
            <a:r>
              <a:rPr lang="en-US" dirty="0"/>
              <a:t>Limited </a:t>
            </a:r>
            <a:r>
              <a:rPr lang="en-US" dirty="0" smtClean="0"/>
              <a:t>Scope Applies to Bonds</a:t>
            </a:r>
            <a:endParaRPr lang="en-US" dirty="0"/>
          </a:p>
        </p:txBody>
      </p:sp>
    </p:spTree>
    <p:extLst>
      <p:ext uri="{BB962C8B-B14F-4D97-AF65-F5344CB8AC3E}">
        <p14:creationId xmlns:p14="http://schemas.microsoft.com/office/powerpoint/2010/main" val="13631546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dirty="0" smtClean="0"/>
              <a:t>NTTC Training – TY2018</a:t>
            </a:r>
            <a:endParaRPr lang="en-US" dirty="0"/>
          </a:p>
        </p:txBody>
      </p:sp>
      <p:sp>
        <p:nvSpPr>
          <p:cNvPr id="7" name="Slide Number Placeholder 6"/>
          <p:cNvSpPr>
            <a:spLocks noGrp="1"/>
          </p:cNvSpPr>
          <p:nvPr>
            <p:ph type="sldNum" sz="quarter" idx="11"/>
          </p:nvPr>
        </p:nvSpPr>
        <p:spPr/>
        <p:txBody>
          <a:bodyPr/>
          <a:lstStyle/>
          <a:p>
            <a:fld id="{CD72C349-D014-4633-AD31-112E8BCED269}" type="slidenum">
              <a:rPr lang="en-US" altLang="en-US" smtClean="0"/>
              <a:pPr/>
              <a:t>46</a:t>
            </a:fld>
            <a:endParaRPr lang="en-US" altLang="en-US" dirty="0"/>
          </a:p>
        </p:txBody>
      </p:sp>
      <p:sp>
        <p:nvSpPr>
          <p:cNvPr id="3" name="Content Placeholder 2"/>
          <p:cNvSpPr>
            <a:spLocks noGrp="1"/>
          </p:cNvSpPr>
          <p:nvPr>
            <p:ph sz="quarter" idx="12"/>
          </p:nvPr>
        </p:nvSpPr>
        <p:spPr/>
        <p:txBody>
          <a:bodyPr>
            <a:normAutofit/>
          </a:bodyPr>
          <a:lstStyle/>
          <a:p>
            <a:r>
              <a:rPr lang="en-US" dirty="0" smtClean="0"/>
              <a:t>If </a:t>
            </a:r>
            <a:r>
              <a:rPr lang="en-US" dirty="0"/>
              <a:t>purchased at discount or with a premium, accounting for discount or premium must have already been done</a:t>
            </a:r>
            <a:endParaRPr lang="en-US" dirty="0" smtClean="0"/>
          </a:p>
          <a:p>
            <a:pPr lvl="1"/>
            <a:r>
              <a:rPr lang="en-US" dirty="0" smtClean="0"/>
              <a:t>By payer </a:t>
            </a:r>
            <a:r>
              <a:rPr lang="en-US" dirty="0"/>
              <a:t>(broker</a:t>
            </a:r>
            <a:r>
              <a:rPr lang="en-US" dirty="0" smtClean="0"/>
              <a:t>) </a:t>
            </a:r>
            <a:r>
              <a:rPr lang="en-US" dirty="0"/>
              <a:t>or</a:t>
            </a:r>
          </a:p>
          <a:p>
            <a:pPr lvl="1"/>
            <a:r>
              <a:rPr lang="en-US" dirty="0"/>
              <a:t>By taxpayer</a:t>
            </a:r>
          </a:p>
        </p:txBody>
      </p:sp>
      <p:sp>
        <p:nvSpPr>
          <p:cNvPr id="2" name="Title 1"/>
          <p:cNvSpPr>
            <a:spLocks noGrp="1"/>
          </p:cNvSpPr>
          <p:nvPr>
            <p:ph type="title"/>
          </p:nvPr>
        </p:nvSpPr>
        <p:spPr/>
        <p:txBody>
          <a:bodyPr/>
          <a:lstStyle/>
          <a:p>
            <a:r>
              <a:rPr lang="en-US" dirty="0"/>
              <a:t>Limited Scope Applies to Bonds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dirty="0" smtClean="0"/>
              <a:t>NTTC Training – TY2018</a:t>
            </a:r>
            <a:endParaRPr lang="en-US" dirty="0"/>
          </a:p>
        </p:txBody>
      </p:sp>
      <p:sp>
        <p:nvSpPr>
          <p:cNvPr id="7" name="Slide Number Placeholder 6"/>
          <p:cNvSpPr>
            <a:spLocks noGrp="1"/>
          </p:cNvSpPr>
          <p:nvPr>
            <p:ph type="sldNum" sz="quarter" idx="11"/>
          </p:nvPr>
        </p:nvSpPr>
        <p:spPr/>
        <p:txBody>
          <a:bodyPr/>
          <a:lstStyle/>
          <a:p>
            <a:fld id="{CD72C349-D014-4633-AD31-112E8BCED269}" type="slidenum">
              <a:rPr lang="en-US" altLang="en-US" smtClean="0"/>
              <a:pPr/>
              <a:t>47</a:t>
            </a:fld>
            <a:endParaRPr lang="en-US" altLang="en-US" dirty="0"/>
          </a:p>
        </p:txBody>
      </p:sp>
      <p:sp>
        <p:nvSpPr>
          <p:cNvPr id="3" name="Content Placeholder 2"/>
          <p:cNvSpPr>
            <a:spLocks noGrp="1"/>
          </p:cNvSpPr>
          <p:nvPr>
            <p:ph sz="quarter" idx="12"/>
          </p:nvPr>
        </p:nvSpPr>
        <p:spPr/>
        <p:txBody>
          <a:bodyPr>
            <a:normAutofit/>
          </a:bodyPr>
          <a:lstStyle/>
          <a:p>
            <a:r>
              <a:rPr lang="en-US" dirty="0" smtClean="0"/>
              <a:t>Examples </a:t>
            </a:r>
            <a:r>
              <a:rPr lang="en-US" dirty="0"/>
              <a:t>of in-scope transactions</a:t>
            </a:r>
          </a:p>
          <a:p>
            <a:pPr lvl="1"/>
            <a:r>
              <a:rPr lang="en-US" dirty="0"/>
              <a:t>Treasury bond/note held to maturity – result would be zero gain or loss </a:t>
            </a:r>
          </a:p>
          <a:p>
            <a:pPr lvl="1"/>
            <a:r>
              <a:rPr lang="en-US" dirty="0"/>
              <a:t>Municipal bond held to maturity – result would be zero gain or loss</a:t>
            </a:r>
          </a:p>
          <a:p>
            <a:pPr lvl="1"/>
            <a:r>
              <a:rPr lang="en-US" dirty="0"/>
              <a:t>Any bond purchased at face value – result (if any) would be capital gain or loss</a:t>
            </a:r>
          </a:p>
        </p:txBody>
      </p:sp>
      <p:sp>
        <p:nvSpPr>
          <p:cNvPr id="2" name="Title 1"/>
          <p:cNvSpPr>
            <a:spLocks noGrp="1"/>
          </p:cNvSpPr>
          <p:nvPr>
            <p:ph type="title"/>
          </p:nvPr>
        </p:nvSpPr>
        <p:spPr/>
        <p:txBody>
          <a:bodyPr/>
          <a:lstStyle/>
          <a:p>
            <a:r>
              <a:rPr lang="en-US" dirty="0"/>
              <a:t>Limited Scope Applies to Bonds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4" name="Slide Number Placeholder 3"/>
          <p:cNvSpPr>
            <a:spLocks noGrp="1"/>
          </p:cNvSpPr>
          <p:nvPr>
            <p:ph type="sldNum" sz="quarter" idx="11"/>
          </p:nvPr>
        </p:nvSpPr>
        <p:spPr/>
        <p:txBody>
          <a:bodyPr/>
          <a:lstStyle/>
          <a:p>
            <a:fld id="{CD72C349-D014-4633-AD31-112E8BCED269}" type="slidenum">
              <a:rPr lang="en-US" altLang="en-US" smtClean="0"/>
              <a:pPr/>
              <a:t>48</a:t>
            </a:fld>
            <a:endParaRPr lang="en-US" altLang="en-US" dirty="0"/>
          </a:p>
        </p:txBody>
      </p:sp>
      <p:sp>
        <p:nvSpPr>
          <p:cNvPr id="26627" name="Rectangle 3"/>
          <p:cNvSpPr>
            <a:spLocks noGrp="1" noChangeArrowheads="1"/>
          </p:cNvSpPr>
          <p:nvPr>
            <p:ph sz="quarter" idx="12"/>
          </p:nvPr>
        </p:nvSpPr>
        <p:spPr/>
        <p:txBody>
          <a:bodyPr>
            <a:normAutofit/>
          </a:bodyPr>
          <a:lstStyle/>
          <a:p>
            <a:r>
              <a:rPr lang="en-US" altLang="en-US" dirty="0" smtClean="0"/>
              <a:t>Sale of a security at a loss</a:t>
            </a:r>
          </a:p>
          <a:p>
            <a:r>
              <a:rPr lang="en-US" altLang="en-US" dirty="0" smtClean="0"/>
              <a:t>Purchase of substantially similar security within 30 days (before or after)</a:t>
            </a:r>
          </a:p>
          <a:p>
            <a:r>
              <a:rPr lang="en-US" altLang="en-US" dirty="0" smtClean="0"/>
              <a:t>Loss deferred until newly purchased security is sold</a:t>
            </a:r>
          </a:p>
          <a:p>
            <a:r>
              <a:rPr lang="en-US" altLang="en-US" dirty="0" smtClean="0"/>
              <a:t>Basis of the new security is increase by the deferred loss</a:t>
            </a:r>
            <a:endParaRPr lang="en-US" altLang="en-US" dirty="0"/>
          </a:p>
        </p:txBody>
      </p:sp>
      <p:sp>
        <p:nvSpPr>
          <p:cNvPr id="6146" name="Rectangle 2"/>
          <p:cNvSpPr>
            <a:spLocks noGrp="1" noChangeArrowheads="1"/>
          </p:cNvSpPr>
          <p:nvPr>
            <p:ph type="title"/>
          </p:nvPr>
        </p:nvSpPr>
        <p:spPr/>
        <p:txBody>
          <a:bodyPr/>
          <a:lstStyle/>
          <a:p>
            <a:r>
              <a:rPr lang="en-US" altLang="en-US" dirty="0"/>
              <a:t>Wash </a:t>
            </a:r>
            <a:r>
              <a:rPr lang="en-US" altLang="en-US" dirty="0" smtClean="0"/>
              <a:t>Sales</a:t>
            </a:r>
            <a:endParaRPr lang="en-US" altLang="en-US" dirty="0"/>
          </a:p>
        </p:txBody>
      </p:sp>
    </p:spTree>
    <p:extLst>
      <p:ext uri="{BB962C8B-B14F-4D97-AF65-F5344CB8AC3E}">
        <p14:creationId xmlns:p14="http://schemas.microsoft.com/office/powerpoint/2010/main" val="38649750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4" name="Slide Number Placeholder 3"/>
          <p:cNvSpPr>
            <a:spLocks noGrp="1"/>
          </p:cNvSpPr>
          <p:nvPr>
            <p:ph type="sldNum" sz="quarter" idx="11"/>
          </p:nvPr>
        </p:nvSpPr>
        <p:spPr/>
        <p:txBody>
          <a:bodyPr/>
          <a:lstStyle/>
          <a:p>
            <a:fld id="{CD72C349-D014-4633-AD31-112E8BCED269}" type="slidenum">
              <a:rPr lang="en-US" altLang="en-US" smtClean="0"/>
              <a:pPr/>
              <a:t>49</a:t>
            </a:fld>
            <a:endParaRPr lang="en-US" altLang="en-US" dirty="0"/>
          </a:p>
        </p:txBody>
      </p:sp>
      <p:sp>
        <p:nvSpPr>
          <p:cNvPr id="26627" name="Rectangle 3"/>
          <p:cNvSpPr>
            <a:spLocks noGrp="1" noChangeArrowheads="1"/>
          </p:cNvSpPr>
          <p:nvPr>
            <p:ph sz="quarter" idx="12"/>
          </p:nvPr>
        </p:nvSpPr>
        <p:spPr/>
        <p:txBody>
          <a:bodyPr>
            <a:normAutofit/>
          </a:bodyPr>
          <a:lstStyle/>
          <a:p>
            <a:r>
              <a:rPr lang="en-US" altLang="en-US" dirty="0" smtClean="0"/>
              <a:t>6/1/18 </a:t>
            </a:r>
            <a:r>
              <a:rPr lang="en-US" altLang="en-US" dirty="0"/>
              <a:t>sell 300 shares of ABC for loss of $200</a:t>
            </a:r>
          </a:p>
          <a:p>
            <a:r>
              <a:rPr lang="en-US" altLang="en-US" dirty="0" smtClean="0"/>
              <a:t>6/15/18 </a:t>
            </a:r>
            <a:r>
              <a:rPr lang="en-US" altLang="en-US" dirty="0"/>
              <a:t>buy 300 shares of ABC for $2,400</a:t>
            </a:r>
          </a:p>
          <a:p>
            <a:r>
              <a:rPr lang="en-US" altLang="en-US" dirty="0"/>
              <a:t>None of loss allowed in </a:t>
            </a:r>
            <a:r>
              <a:rPr lang="en-US" altLang="en-US" dirty="0" smtClean="0"/>
              <a:t>2018</a:t>
            </a:r>
            <a:endParaRPr lang="en-US" altLang="en-US" dirty="0"/>
          </a:p>
          <a:p>
            <a:r>
              <a:rPr lang="en-US" altLang="en-US" dirty="0"/>
              <a:t>Basis of 300 new shares is $2,600 </a:t>
            </a:r>
          </a:p>
          <a:p>
            <a:pPr lvl="1"/>
            <a:r>
              <a:rPr lang="en-US" altLang="en-US" dirty="0"/>
              <a:t>($2,400 cost + $200 disallowed loss)</a:t>
            </a:r>
          </a:p>
        </p:txBody>
      </p:sp>
      <p:sp>
        <p:nvSpPr>
          <p:cNvPr id="6146" name="Rectangle 2"/>
          <p:cNvSpPr>
            <a:spLocks noGrp="1" noChangeArrowheads="1"/>
          </p:cNvSpPr>
          <p:nvPr>
            <p:ph type="title"/>
          </p:nvPr>
        </p:nvSpPr>
        <p:spPr/>
        <p:txBody>
          <a:bodyPr/>
          <a:lstStyle/>
          <a:p>
            <a:r>
              <a:rPr lang="en-US" altLang="en-US" dirty="0"/>
              <a:t>Wash Sale Example</a:t>
            </a:r>
            <a:r>
              <a:rPr lang="en-US" altLang="en-US" dirty="0" smtClean="0"/>
              <a:t> 1</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CD72C349-D014-4633-AD31-112E8BCED269}" type="slidenum">
              <a:rPr lang="en-US" altLang="en-US" smtClean="0"/>
              <a:pPr/>
              <a:t>5</a:t>
            </a:fld>
            <a:endParaRPr lang="en-US" altLang="en-US" dirty="0"/>
          </a:p>
        </p:txBody>
      </p:sp>
      <p:sp>
        <p:nvSpPr>
          <p:cNvPr id="17411" name="Rectangle 3"/>
          <p:cNvSpPr>
            <a:spLocks noGrp="1" noChangeArrowheads="1"/>
          </p:cNvSpPr>
          <p:nvPr>
            <p:ph sz="quarter" idx="12"/>
          </p:nvPr>
        </p:nvSpPr>
        <p:spPr/>
        <p:txBody>
          <a:bodyPr/>
          <a:lstStyle/>
          <a:p>
            <a:r>
              <a:rPr lang="en-US" altLang="en-US" dirty="0" smtClean="0"/>
              <a:t>Homes and other non-investment assets </a:t>
            </a:r>
          </a:p>
          <a:p>
            <a:pPr lvl="1"/>
            <a:r>
              <a:rPr lang="en-US" altLang="en-US" dirty="0" smtClean="0"/>
              <a:t>Capital assets for gains</a:t>
            </a:r>
          </a:p>
          <a:p>
            <a:pPr lvl="1"/>
            <a:r>
              <a:rPr lang="en-US" altLang="en-US" dirty="0" smtClean="0"/>
              <a:t>Personal assets for losses (not deductible)</a:t>
            </a:r>
          </a:p>
          <a:p>
            <a:r>
              <a:rPr lang="en-US" altLang="en-US" dirty="0" smtClean="0"/>
              <a:t>Government is a profits-only partner</a:t>
            </a:r>
            <a:endParaRPr lang="en-US" altLang="en-US" dirty="0"/>
          </a:p>
        </p:txBody>
      </p:sp>
      <p:sp>
        <p:nvSpPr>
          <p:cNvPr id="3074" name="Rectangle 2"/>
          <p:cNvSpPr>
            <a:spLocks noGrp="1" noChangeArrowheads="1"/>
          </p:cNvSpPr>
          <p:nvPr>
            <p:ph type="title"/>
          </p:nvPr>
        </p:nvSpPr>
        <p:spPr/>
        <p:txBody>
          <a:bodyPr/>
          <a:lstStyle/>
          <a:p>
            <a:r>
              <a:rPr lang="en-US" altLang="en-US" dirty="0" smtClean="0"/>
              <a:t>Gain Only Capital Asset</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5" name="Slide Number Placeholder 4"/>
          <p:cNvSpPr>
            <a:spLocks noGrp="1"/>
          </p:cNvSpPr>
          <p:nvPr>
            <p:ph type="sldNum" sz="quarter" idx="11"/>
          </p:nvPr>
        </p:nvSpPr>
        <p:spPr/>
        <p:txBody>
          <a:bodyPr/>
          <a:lstStyle/>
          <a:p>
            <a:fld id="{CD72C349-D014-4633-AD31-112E8BCED269}" type="slidenum">
              <a:rPr lang="en-US" altLang="en-US" smtClean="0"/>
              <a:pPr/>
              <a:t>50</a:t>
            </a:fld>
            <a:endParaRPr lang="en-US" altLang="en-US" dirty="0"/>
          </a:p>
        </p:txBody>
      </p:sp>
      <p:sp>
        <p:nvSpPr>
          <p:cNvPr id="100356" name="Content Placeholder 2"/>
          <p:cNvSpPr>
            <a:spLocks noGrp="1"/>
          </p:cNvSpPr>
          <p:nvPr>
            <p:ph sz="quarter" idx="12"/>
          </p:nvPr>
        </p:nvSpPr>
        <p:spPr/>
        <p:txBody>
          <a:bodyPr/>
          <a:lstStyle/>
          <a:p>
            <a:r>
              <a:rPr lang="en-US" altLang="en-US" dirty="0"/>
              <a:t>$200 loss not allowed</a:t>
            </a:r>
          </a:p>
          <a:p>
            <a:endParaRPr lang="en-US" altLang="en-US" dirty="0"/>
          </a:p>
          <a:p>
            <a:pPr>
              <a:buFont typeface="Wingdings" panose="05000000000000000000" pitchFamily="2" charset="2"/>
              <a:buChar char="Ø"/>
            </a:pPr>
            <a:r>
              <a:rPr lang="en-US" altLang="en-US" dirty="0"/>
              <a:t>Broker statement will provide amount of adjustment needed</a:t>
            </a:r>
          </a:p>
        </p:txBody>
      </p:sp>
      <p:sp>
        <p:nvSpPr>
          <p:cNvPr id="2" name="Title 1"/>
          <p:cNvSpPr>
            <a:spLocks noGrp="1"/>
          </p:cNvSpPr>
          <p:nvPr>
            <p:ph type="title"/>
          </p:nvPr>
        </p:nvSpPr>
        <p:spPr/>
        <p:txBody>
          <a:bodyPr/>
          <a:lstStyle/>
          <a:p>
            <a:r>
              <a:rPr lang="en-US" dirty="0"/>
              <a:t>Wash Sale Example</a:t>
            </a:r>
            <a:r>
              <a:rPr lang="en-US" dirty="0" smtClean="0"/>
              <a:t> 1</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4" name="Slide Number Placeholder 3"/>
          <p:cNvSpPr>
            <a:spLocks noGrp="1"/>
          </p:cNvSpPr>
          <p:nvPr>
            <p:ph type="sldNum" sz="quarter" idx="11"/>
          </p:nvPr>
        </p:nvSpPr>
        <p:spPr/>
        <p:txBody>
          <a:bodyPr/>
          <a:lstStyle/>
          <a:p>
            <a:fld id="{CD72C349-D014-4633-AD31-112E8BCED269}" type="slidenum">
              <a:rPr lang="en-US" altLang="en-US" smtClean="0"/>
              <a:pPr/>
              <a:t>51</a:t>
            </a:fld>
            <a:endParaRPr lang="en-US" altLang="en-US" dirty="0"/>
          </a:p>
        </p:txBody>
      </p:sp>
      <p:sp>
        <p:nvSpPr>
          <p:cNvPr id="26627" name="Rectangle 3"/>
          <p:cNvSpPr>
            <a:spLocks noGrp="1" noChangeArrowheads="1"/>
          </p:cNvSpPr>
          <p:nvPr>
            <p:ph sz="quarter" idx="12"/>
          </p:nvPr>
        </p:nvSpPr>
        <p:spPr/>
        <p:txBody>
          <a:bodyPr>
            <a:normAutofit fontScale="85000" lnSpcReduction="20000"/>
          </a:bodyPr>
          <a:lstStyle/>
          <a:p>
            <a:r>
              <a:rPr lang="en-US" altLang="en-US" dirty="0" smtClean="0"/>
              <a:t>3/1/18 </a:t>
            </a:r>
            <a:r>
              <a:rPr lang="en-US" altLang="en-US" dirty="0"/>
              <a:t>sell 200 shares of XYZ for loss of $400</a:t>
            </a:r>
          </a:p>
          <a:p>
            <a:r>
              <a:rPr lang="en-US" altLang="en-US" dirty="0" smtClean="0"/>
              <a:t>3/15/18 </a:t>
            </a:r>
            <a:r>
              <a:rPr lang="en-US" altLang="en-US" dirty="0"/>
              <a:t>buy 50 shares of XYZ at cost of $2,500</a:t>
            </a:r>
          </a:p>
          <a:p>
            <a:r>
              <a:rPr lang="en-US" altLang="en-US" dirty="0"/>
              <a:t>Loss not allowed in </a:t>
            </a:r>
            <a:r>
              <a:rPr lang="en-US" altLang="en-US" dirty="0" smtClean="0"/>
              <a:t>2018: </a:t>
            </a:r>
            <a:r>
              <a:rPr lang="en-US" altLang="en-US" dirty="0"/>
              <a:t>$100 </a:t>
            </a:r>
          </a:p>
          <a:p>
            <a:pPr lvl="1"/>
            <a:r>
              <a:rPr lang="en-US" altLang="en-US" dirty="0"/>
              <a:t>(50 shs ÷ 200 shs x $400)</a:t>
            </a:r>
          </a:p>
          <a:p>
            <a:r>
              <a:rPr lang="en-US" altLang="en-US" dirty="0"/>
              <a:t>Basis of 50 new shares is $2,600 </a:t>
            </a:r>
          </a:p>
          <a:p>
            <a:pPr lvl="1"/>
            <a:r>
              <a:rPr lang="en-US" altLang="en-US" dirty="0"/>
              <a:t>($2,500 cost + $100 disallowed loss)</a:t>
            </a:r>
          </a:p>
          <a:p>
            <a:r>
              <a:rPr lang="en-US" altLang="en-US" dirty="0"/>
              <a:t>Loss allowed in </a:t>
            </a:r>
            <a:r>
              <a:rPr lang="en-US" altLang="en-US" dirty="0" smtClean="0"/>
              <a:t>2018: </a:t>
            </a:r>
            <a:r>
              <a:rPr lang="en-US" altLang="en-US" dirty="0"/>
              <a:t>$300 </a:t>
            </a:r>
          </a:p>
          <a:p>
            <a:pPr lvl="1"/>
            <a:r>
              <a:rPr lang="en-US" altLang="en-US" dirty="0"/>
              <a:t>(150 shs ÷ 200 shs x $400)</a:t>
            </a:r>
          </a:p>
        </p:txBody>
      </p:sp>
      <p:sp>
        <p:nvSpPr>
          <p:cNvPr id="6146" name="Rectangle 2"/>
          <p:cNvSpPr>
            <a:spLocks noGrp="1" noChangeArrowheads="1"/>
          </p:cNvSpPr>
          <p:nvPr>
            <p:ph type="title"/>
          </p:nvPr>
        </p:nvSpPr>
        <p:spPr/>
        <p:txBody>
          <a:bodyPr/>
          <a:lstStyle/>
          <a:p>
            <a:r>
              <a:rPr lang="en-US" altLang="en-US" dirty="0"/>
              <a:t>Wash Sale Example</a:t>
            </a:r>
            <a:r>
              <a:rPr lang="en-US" altLang="en-US" dirty="0" smtClean="0"/>
              <a:t> 2</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662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6627">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5" name="Slide Number Placeholder 4"/>
          <p:cNvSpPr>
            <a:spLocks noGrp="1"/>
          </p:cNvSpPr>
          <p:nvPr>
            <p:ph type="sldNum" sz="quarter" idx="11"/>
          </p:nvPr>
        </p:nvSpPr>
        <p:spPr/>
        <p:txBody>
          <a:bodyPr/>
          <a:lstStyle/>
          <a:p>
            <a:fld id="{CD72C349-D014-4633-AD31-112E8BCED269}" type="slidenum">
              <a:rPr lang="en-US" altLang="en-US" smtClean="0"/>
              <a:pPr/>
              <a:t>52</a:t>
            </a:fld>
            <a:endParaRPr lang="en-US" altLang="en-US" dirty="0"/>
          </a:p>
        </p:txBody>
      </p:sp>
      <p:sp>
        <p:nvSpPr>
          <p:cNvPr id="102404" name="Content Placeholder 2"/>
          <p:cNvSpPr>
            <a:spLocks noGrp="1"/>
          </p:cNvSpPr>
          <p:nvPr>
            <p:ph sz="quarter" idx="12"/>
          </p:nvPr>
        </p:nvSpPr>
        <p:spPr/>
        <p:txBody>
          <a:bodyPr/>
          <a:lstStyle/>
          <a:p>
            <a:r>
              <a:rPr lang="en-US" altLang="en-US" dirty="0"/>
              <a:t>Of $400 loss, $100 not allowed and $300 allowed</a:t>
            </a:r>
          </a:p>
          <a:p>
            <a:r>
              <a:rPr lang="en-US" altLang="en-US" dirty="0"/>
              <a:t>Broker statement will provide amount of adjustment needed</a:t>
            </a:r>
          </a:p>
        </p:txBody>
      </p:sp>
      <p:sp>
        <p:nvSpPr>
          <p:cNvPr id="2" name="Title 1"/>
          <p:cNvSpPr>
            <a:spLocks noGrp="1"/>
          </p:cNvSpPr>
          <p:nvPr>
            <p:ph type="title"/>
          </p:nvPr>
        </p:nvSpPr>
        <p:spPr/>
        <p:txBody>
          <a:bodyPr/>
          <a:lstStyle/>
          <a:p>
            <a:r>
              <a:rPr lang="en-US" dirty="0"/>
              <a:t>Wash Sale Example</a:t>
            </a:r>
            <a:r>
              <a:rPr lang="en-US" dirty="0" smtClean="0"/>
              <a:t> 2</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5" name="Slide Number Placeholder 4"/>
          <p:cNvSpPr>
            <a:spLocks noGrp="1"/>
          </p:cNvSpPr>
          <p:nvPr>
            <p:ph type="sldNum" sz="quarter" idx="11"/>
          </p:nvPr>
        </p:nvSpPr>
        <p:spPr/>
        <p:txBody>
          <a:bodyPr/>
          <a:lstStyle/>
          <a:p>
            <a:fld id="{CD72C349-D014-4633-AD31-112E8BCED269}" type="slidenum">
              <a:rPr lang="en-US" altLang="en-US" smtClean="0"/>
              <a:pPr/>
              <a:t>53</a:t>
            </a:fld>
            <a:endParaRPr lang="en-US" altLang="en-US" dirty="0"/>
          </a:p>
        </p:txBody>
      </p:sp>
      <p:sp>
        <p:nvSpPr>
          <p:cNvPr id="90115" name="Content Placeholder 2"/>
          <p:cNvSpPr>
            <a:spLocks noGrp="1"/>
          </p:cNvSpPr>
          <p:nvPr>
            <p:ph sz="quarter" idx="12"/>
          </p:nvPr>
        </p:nvSpPr>
        <p:spPr/>
        <p:txBody>
          <a:bodyPr>
            <a:normAutofit/>
          </a:bodyPr>
          <a:lstStyle/>
          <a:p>
            <a:r>
              <a:rPr lang="en-US" altLang="en-US" dirty="0" smtClean="0"/>
              <a:t>Stock </a:t>
            </a:r>
            <a:r>
              <a:rPr lang="en-US" altLang="en-US" dirty="0"/>
              <a:t>must be totally worthless in the tax year of the return</a:t>
            </a:r>
          </a:p>
          <a:p>
            <a:pPr lvl="1"/>
            <a:r>
              <a:rPr lang="en-US" altLang="en-US" dirty="0"/>
              <a:t>(1¢ is still value and cannot write off)</a:t>
            </a:r>
          </a:p>
          <a:p>
            <a:r>
              <a:rPr lang="en-US" altLang="en-US" dirty="0"/>
              <a:t>“Deemed” sold at end of year</a:t>
            </a:r>
          </a:p>
          <a:p>
            <a:r>
              <a:rPr lang="en-US" altLang="en-US" dirty="0"/>
              <a:t>TaxSlayer &gt; Under Date </a:t>
            </a:r>
            <a:r>
              <a:rPr lang="en-US" altLang="en-US" dirty="0" smtClean="0"/>
              <a:t>Sold</a:t>
            </a:r>
            <a:endParaRPr lang="en-US" altLang="en-US" dirty="0"/>
          </a:p>
          <a:p>
            <a:pPr lvl="1"/>
            <a:r>
              <a:rPr lang="en-US" altLang="en-US" dirty="0"/>
              <a:t>Click “Alternate </a:t>
            </a:r>
            <a:r>
              <a:rPr lang="en-US" altLang="en-US" dirty="0" smtClean="0"/>
              <a:t>Option” </a:t>
            </a:r>
            <a:r>
              <a:rPr lang="en-US" altLang="en-US" dirty="0"/>
              <a:t>and </a:t>
            </a:r>
            <a:r>
              <a:rPr lang="en-US" altLang="en-US" dirty="0" smtClean="0"/>
              <a:t>select Worthless</a:t>
            </a:r>
            <a:endParaRPr lang="en-US" altLang="en-US" dirty="0"/>
          </a:p>
        </p:txBody>
      </p:sp>
      <p:sp>
        <p:nvSpPr>
          <p:cNvPr id="2" name="Title 1"/>
          <p:cNvSpPr>
            <a:spLocks noGrp="1"/>
          </p:cNvSpPr>
          <p:nvPr>
            <p:ph type="title"/>
          </p:nvPr>
        </p:nvSpPr>
        <p:spPr/>
        <p:txBody>
          <a:bodyPr/>
          <a:lstStyle/>
          <a:p>
            <a:r>
              <a:rPr lang="en-US" altLang="en-US" dirty="0"/>
              <a:t>Worthless stock or bond loss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01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01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0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01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524003" y="6213478"/>
            <a:ext cx="3451225" cy="365125"/>
          </a:xfrm>
        </p:spPr>
        <p:txBody>
          <a:bodyPr/>
          <a:lstStyle/>
          <a:p>
            <a:pPr>
              <a:defRPr/>
            </a:pPr>
            <a:r>
              <a:rPr lang="en-US" dirty="0" smtClean="0"/>
              <a:t>NTTC Training – TY2018</a:t>
            </a:r>
            <a:endParaRPr lang="en-US" dirty="0"/>
          </a:p>
        </p:txBody>
      </p:sp>
      <p:sp>
        <p:nvSpPr>
          <p:cNvPr id="5" name="Slide Number Placeholder 4"/>
          <p:cNvSpPr>
            <a:spLocks noGrp="1"/>
          </p:cNvSpPr>
          <p:nvPr>
            <p:ph type="sldNum" sz="quarter" idx="12"/>
          </p:nvPr>
        </p:nvSpPr>
        <p:spPr>
          <a:xfrm>
            <a:off x="1524000" y="6213478"/>
            <a:ext cx="635000" cy="365125"/>
          </a:xfrm>
        </p:spPr>
        <p:txBody>
          <a:bodyPr/>
          <a:lstStyle/>
          <a:p>
            <a:pPr>
              <a:defRPr/>
            </a:pPr>
            <a:fld id="{3EC3BAD6-F254-4C68-AFB5-6EB753C7FFB6}" type="slidenum">
              <a:rPr lang="en-US" altLang="en-US" smtClean="0"/>
              <a:pPr>
                <a:defRPr/>
              </a:pPr>
              <a:t>54</a:t>
            </a:fld>
            <a:endParaRPr lang="en-US" altLang="en-US" dirty="0"/>
          </a:p>
        </p:txBody>
      </p:sp>
      <p:sp>
        <p:nvSpPr>
          <p:cNvPr id="2" name="Title 1"/>
          <p:cNvSpPr>
            <a:spLocks noGrp="1"/>
          </p:cNvSpPr>
          <p:nvPr>
            <p:ph type="title"/>
          </p:nvPr>
        </p:nvSpPr>
        <p:spPr/>
        <p:txBody>
          <a:bodyPr/>
          <a:lstStyle/>
          <a:p>
            <a:pPr>
              <a:defRPr/>
            </a:pPr>
            <a:r>
              <a:rPr lang="en-US" dirty="0" smtClean="0"/>
              <a:t>Comprehensive Material</a:t>
            </a:r>
            <a:endParaRPr lang="en-US" dirty="0"/>
          </a:p>
        </p:txBody>
      </p:sp>
      <p:sp>
        <p:nvSpPr>
          <p:cNvPr id="134151" name="TextBox 5"/>
          <p:cNvSpPr txBox="1">
            <a:spLocks noChangeArrowheads="1"/>
          </p:cNvSpPr>
          <p:nvPr/>
        </p:nvSpPr>
        <p:spPr bwMode="auto">
          <a:xfrm>
            <a:off x="3048000" y="2414239"/>
            <a:ext cx="2438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eaLnBrk="1" hangingPunct="1">
              <a:spcBef>
                <a:spcPct val="0"/>
              </a:spcBef>
              <a:buClrTx/>
              <a:buSzTx/>
              <a:buFontTx/>
              <a:buNone/>
            </a:pPr>
            <a:r>
              <a:rPr lang="en-US" altLang="en-US" sz="3200" dirty="0">
                <a:solidFill>
                  <a:srgbClr val="000000"/>
                </a:solidFill>
                <a:cs typeface="Calibri" panose="020F0502020204030204" pitchFamily="34" charset="0"/>
              </a:rPr>
              <a:t>Questions…</a:t>
            </a:r>
          </a:p>
        </p:txBody>
      </p:sp>
      <p:sp>
        <p:nvSpPr>
          <p:cNvPr id="134152" name="TextBox 6"/>
          <p:cNvSpPr txBox="1">
            <a:spLocks noChangeArrowheads="1"/>
          </p:cNvSpPr>
          <p:nvPr/>
        </p:nvSpPr>
        <p:spPr bwMode="auto">
          <a:xfrm>
            <a:off x="5253038" y="4445000"/>
            <a:ext cx="2438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eaLnBrk="1" hangingPunct="1">
              <a:spcBef>
                <a:spcPct val="0"/>
              </a:spcBef>
              <a:buClrTx/>
              <a:buSzTx/>
              <a:buFontTx/>
              <a:buNone/>
            </a:pPr>
            <a:r>
              <a:rPr lang="en-US" altLang="en-US" sz="3200" dirty="0">
                <a:solidFill>
                  <a:srgbClr val="000000"/>
                </a:solidFill>
                <a:cs typeface="Calibri" panose="020F0502020204030204" pitchFamily="34" charset="0"/>
              </a:rPr>
              <a:t>Comments…</a:t>
            </a:r>
          </a:p>
        </p:txBody>
      </p:sp>
      <p:pic>
        <p:nvPicPr>
          <p:cNvPr id="134153" name="Picture 3" descr="C:\Users\Steve\AppData\Local\Microsoft\Windows\Temporary Internet Files\Content.IE5\BKA8153N\MC90043441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2438400"/>
            <a:ext cx="1625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4" name="Slide Number Placeholder 3"/>
          <p:cNvSpPr>
            <a:spLocks noGrp="1"/>
          </p:cNvSpPr>
          <p:nvPr>
            <p:ph type="sldNum" sz="quarter" idx="11"/>
          </p:nvPr>
        </p:nvSpPr>
        <p:spPr/>
        <p:txBody>
          <a:bodyPr/>
          <a:lstStyle/>
          <a:p>
            <a:fld id="{CD72C349-D014-4633-AD31-112E8BCED269}" type="slidenum">
              <a:rPr lang="en-US" altLang="en-US" smtClean="0"/>
              <a:pPr/>
              <a:t>6</a:t>
            </a:fld>
            <a:endParaRPr lang="en-US" altLang="en-US" dirty="0"/>
          </a:p>
        </p:txBody>
      </p:sp>
      <p:sp>
        <p:nvSpPr>
          <p:cNvPr id="17411" name="Rectangle 3"/>
          <p:cNvSpPr>
            <a:spLocks noGrp="1" noChangeArrowheads="1"/>
          </p:cNvSpPr>
          <p:nvPr>
            <p:ph sz="quarter" idx="12"/>
          </p:nvPr>
        </p:nvSpPr>
        <p:spPr/>
        <p:txBody>
          <a:bodyPr>
            <a:normAutofit fontScale="92500" lnSpcReduction="20000"/>
          </a:bodyPr>
          <a:lstStyle/>
          <a:p>
            <a:pPr>
              <a:lnSpc>
                <a:spcPct val="110000"/>
              </a:lnSpc>
            </a:pPr>
            <a:r>
              <a:rPr lang="en-US" altLang="en-US" dirty="0"/>
              <a:t>Inventory</a:t>
            </a:r>
            <a:r>
              <a:rPr lang="en-US" altLang="en-US" dirty="0" smtClean="0"/>
              <a:t> not </a:t>
            </a:r>
            <a:r>
              <a:rPr lang="en-US" altLang="en-US" dirty="0"/>
              <a:t>a capital asset</a:t>
            </a:r>
          </a:p>
          <a:p>
            <a:pPr>
              <a:lnSpc>
                <a:spcPct val="110000"/>
              </a:lnSpc>
            </a:pPr>
            <a:r>
              <a:rPr lang="en-US" altLang="en-US" dirty="0"/>
              <a:t>Assets used in</a:t>
            </a:r>
            <a:r>
              <a:rPr lang="en-US" altLang="en-US" dirty="0" smtClean="0"/>
              <a:t> business not </a:t>
            </a:r>
            <a:r>
              <a:rPr lang="en-US" altLang="en-US" dirty="0"/>
              <a:t>capital assets</a:t>
            </a:r>
          </a:p>
          <a:p>
            <a:pPr lvl="1">
              <a:lnSpc>
                <a:spcPct val="110000"/>
              </a:lnSpc>
            </a:pPr>
            <a:r>
              <a:rPr lang="en-US" altLang="en-US" dirty="0"/>
              <a:t>Used as a rental</a:t>
            </a:r>
          </a:p>
          <a:p>
            <a:pPr lvl="1">
              <a:lnSpc>
                <a:spcPct val="110000"/>
              </a:lnSpc>
            </a:pPr>
            <a:r>
              <a:rPr lang="en-US" altLang="en-US" dirty="0"/>
              <a:t>Used in a business</a:t>
            </a:r>
          </a:p>
          <a:p>
            <a:pPr>
              <a:lnSpc>
                <a:spcPct val="110000"/>
              </a:lnSpc>
            </a:pPr>
            <a:r>
              <a:rPr lang="en-US" altLang="en-US" dirty="0"/>
              <a:t>Copyright, a literary, musical, or artistic composition, letter, memo or similar*</a:t>
            </a:r>
            <a:r>
              <a:rPr lang="en-US" altLang="en-US" dirty="0" smtClean="0"/>
              <a:t> not </a:t>
            </a:r>
            <a:r>
              <a:rPr lang="en-US" altLang="en-US" dirty="0"/>
              <a:t>capital assets</a:t>
            </a:r>
          </a:p>
          <a:p>
            <a:pPr marL="0" indent="0">
              <a:lnSpc>
                <a:spcPct val="110000"/>
              </a:lnSpc>
              <a:buNone/>
            </a:pPr>
            <a:r>
              <a:rPr lang="en-US" altLang="en-US" dirty="0"/>
              <a:t>	* Held by the creator or letter recipient </a:t>
            </a:r>
          </a:p>
          <a:p>
            <a:pPr lvl="1">
              <a:lnSpc>
                <a:spcPct val="110000"/>
              </a:lnSpc>
            </a:pPr>
            <a:endParaRPr lang="en-US" altLang="en-US" dirty="0"/>
          </a:p>
        </p:txBody>
      </p:sp>
      <p:sp>
        <p:nvSpPr>
          <p:cNvPr id="3074" name="Rectangle 2"/>
          <p:cNvSpPr>
            <a:spLocks noGrp="1" noChangeArrowheads="1"/>
          </p:cNvSpPr>
          <p:nvPr>
            <p:ph type="title"/>
          </p:nvPr>
        </p:nvSpPr>
        <p:spPr/>
        <p:txBody>
          <a:bodyPr/>
          <a:lstStyle/>
          <a:p>
            <a:r>
              <a:rPr lang="en-US" altLang="en-US" dirty="0"/>
              <a:t>What is</a:t>
            </a:r>
            <a:r>
              <a:rPr lang="en-US" altLang="en-US" dirty="0" smtClean="0"/>
              <a:t> Not a </a:t>
            </a:r>
            <a:r>
              <a:rPr lang="en-US" altLang="en-US" dirty="0"/>
              <a:t>Capital Asset</a:t>
            </a:r>
          </a:p>
        </p:txBody>
      </p:sp>
      <p:sp>
        <p:nvSpPr>
          <p:cNvPr id="2" name="Rectangle 1"/>
          <p:cNvSpPr/>
          <p:nvPr/>
        </p:nvSpPr>
        <p:spPr>
          <a:xfrm>
            <a:off x="7848600" y="1295400"/>
            <a:ext cx="3810000" cy="1219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700" b="1" dirty="0" smtClean="0">
                <a:solidFill>
                  <a:srgbClr val="FF0000"/>
                </a:solidFill>
              </a:rPr>
              <a:t>All Out of Scope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r>
              <a:rPr lang="en-US" dirty="0" smtClean="0"/>
              <a:t>NTTC Training – TY2018</a:t>
            </a:r>
            <a:endParaRPr lang="en-US" dirty="0"/>
          </a:p>
        </p:txBody>
      </p:sp>
      <p:sp>
        <p:nvSpPr>
          <p:cNvPr id="7" name="Slide Number Placeholder 6"/>
          <p:cNvSpPr>
            <a:spLocks noGrp="1"/>
          </p:cNvSpPr>
          <p:nvPr>
            <p:ph type="sldNum" sz="quarter" idx="11"/>
          </p:nvPr>
        </p:nvSpPr>
        <p:spPr/>
        <p:txBody>
          <a:bodyPr/>
          <a:lstStyle/>
          <a:p>
            <a:fld id="{CD72C349-D014-4633-AD31-112E8BCED269}" type="slidenum">
              <a:rPr lang="en-US" altLang="en-US" smtClean="0"/>
              <a:pPr/>
              <a:t>7</a:t>
            </a:fld>
            <a:endParaRPr lang="en-US" altLang="en-US" dirty="0"/>
          </a:p>
        </p:txBody>
      </p:sp>
      <p:sp>
        <p:nvSpPr>
          <p:cNvPr id="3" name="Content Placeholder 2"/>
          <p:cNvSpPr>
            <a:spLocks noGrp="1"/>
          </p:cNvSpPr>
          <p:nvPr>
            <p:ph sz="quarter" idx="12"/>
          </p:nvPr>
        </p:nvSpPr>
        <p:spPr>
          <a:xfrm>
            <a:off x="1278833" y="1609033"/>
            <a:ext cx="9753600" cy="4410767"/>
          </a:xfrm>
        </p:spPr>
        <p:txBody>
          <a:bodyPr>
            <a:normAutofit/>
          </a:bodyPr>
          <a:lstStyle/>
          <a:p>
            <a:r>
              <a:rPr lang="en-US" altLang="en-US" dirty="0"/>
              <a:t>Is this a capital asset?</a:t>
            </a:r>
          </a:p>
          <a:p>
            <a:pPr lvl="1"/>
            <a:r>
              <a:rPr lang="en-US" altLang="en-US" dirty="0"/>
              <a:t>IBM stock</a:t>
            </a:r>
          </a:p>
          <a:p>
            <a:pPr lvl="1"/>
            <a:r>
              <a:rPr lang="en-US" altLang="en-US" dirty="0"/>
              <a:t>IBM bond</a:t>
            </a:r>
          </a:p>
          <a:p>
            <a:pPr lvl="1"/>
            <a:r>
              <a:rPr lang="en-US" altLang="en-US" dirty="0"/>
              <a:t>Vacation home</a:t>
            </a:r>
          </a:p>
          <a:p>
            <a:pPr lvl="1"/>
            <a:r>
              <a:rPr lang="en-US" altLang="en-US" dirty="0"/>
              <a:t>Rental property</a:t>
            </a:r>
          </a:p>
          <a:p>
            <a:pPr lvl="1"/>
            <a:r>
              <a:rPr lang="en-US" altLang="en-US" dirty="0"/>
              <a:t>Pleasure boat</a:t>
            </a:r>
          </a:p>
          <a:p>
            <a:pPr lvl="1"/>
            <a:r>
              <a:rPr lang="en-US" altLang="en-US" dirty="0"/>
              <a:t>Gold </a:t>
            </a:r>
            <a:r>
              <a:rPr lang="en-US" altLang="en-US" dirty="0" smtClean="0"/>
              <a:t>jewelry</a:t>
            </a:r>
          </a:p>
          <a:p>
            <a:pPr lvl="1"/>
            <a:r>
              <a:rPr lang="en-US" altLang="en-US" dirty="0" smtClean="0"/>
              <a:t>Bitcoin</a:t>
            </a:r>
            <a:endParaRPr lang="en-US" altLang="en-US" dirty="0"/>
          </a:p>
        </p:txBody>
      </p:sp>
      <p:sp>
        <p:nvSpPr>
          <p:cNvPr id="2" name="Title 1"/>
          <p:cNvSpPr>
            <a:spLocks noGrp="1"/>
          </p:cNvSpPr>
          <p:nvPr>
            <p:ph type="title"/>
          </p:nvPr>
        </p:nvSpPr>
        <p:spPr/>
        <p:txBody>
          <a:bodyPr/>
          <a:lstStyle/>
          <a:p>
            <a:r>
              <a:rPr lang="en-US" dirty="0"/>
              <a:t>Types of Assets Quiz</a:t>
            </a:r>
          </a:p>
        </p:txBody>
      </p:sp>
      <p:sp>
        <p:nvSpPr>
          <p:cNvPr id="4" name="Content Placeholder 2"/>
          <p:cNvSpPr txBox="1">
            <a:spLocks/>
          </p:cNvSpPr>
          <p:nvPr/>
        </p:nvSpPr>
        <p:spPr bwMode="auto">
          <a:xfrm>
            <a:off x="6019800" y="2209800"/>
            <a:ext cx="3907968" cy="3733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marL="53975">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639763" indent="-293688">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004888" indent="-258763">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279525" indent="-249238">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1554163"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011363" indent="-228600" fontAlgn="base">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468563" indent="-228600" fontAlgn="base">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2925763" indent="-228600" fontAlgn="base">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382963" indent="-228600" fontAlgn="base">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ts val="900"/>
              </a:spcBef>
              <a:buClr>
                <a:srgbClr val="B54A10"/>
              </a:buClr>
              <a:buSzPct val="94000"/>
              <a:buNone/>
              <a:defRPr/>
            </a:pPr>
            <a:r>
              <a:rPr lang="en-US" altLang="en-US" sz="2800" dirty="0">
                <a:solidFill>
                  <a:srgbClr val="0000FF"/>
                </a:solidFill>
                <a:cs typeface="Calibri" panose="020F0502020204030204" pitchFamily="34" charset="0"/>
              </a:rPr>
              <a:t>Yes</a:t>
            </a:r>
          </a:p>
          <a:p>
            <a:pPr>
              <a:spcBef>
                <a:spcPts val="900"/>
              </a:spcBef>
              <a:buClr>
                <a:srgbClr val="B54A10"/>
              </a:buClr>
              <a:buSzPct val="94000"/>
              <a:buNone/>
              <a:defRPr/>
            </a:pPr>
            <a:r>
              <a:rPr lang="en-US" altLang="en-US" sz="2800" dirty="0">
                <a:solidFill>
                  <a:srgbClr val="0000FF"/>
                </a:solidFill>
                <a:cs typeface="Calibri" panose="020F0502020204030204" pitchFamily="34" charset="0"/>
              </a:rPr>
              <a:t>Yes</a:t>
            </a:r>
          </a:p>
          <a:p>
            <a:pPr>
              <a:spcBef>
                <a:spcPts val="900"/>
              </a:spcBef>
              <a:buClr>
                <a:srgbClr val="B54A10"/>
              </a:buClr>
              <a:buSzPct val="94000"/>
              <a:buNone/>
              <a:defRPr/>
            </a:pPr>
            <a:r>
              <a:rPr lang="en-US" altLang="en-US" sz="2800" dirty="0">
                <a:solidFill>
                  <a:srgbClr val="0000FF"/>
                </a:solidFill>
                <a:cs typeface="Calibri" panose="020F0502020204030204" pitchFamily="34" charset="0"/>
              </a:rPr>
              <a:t>Yes for gains</a:t>
            </a:r>
          </a:p>
          <a:p>
            <a:pPr>
              <a:spcBef>
                <a:spcPts val="900"/>
              </a:spcBef>
              <a:buClr>
                <a:srgbClr val="B54A10"/>
              </a:buClr>
              <a:buSzPct val="94000"/>
              <a:buNone/>
              <a:defRPr/>
            </a:pPr>
            <a:r>
              <a:rPr lang="en-US" altLang="en-US" sz="2800" dirty="0" smtClean="0">
                <a:solidFill>
                  <a:srgbClr val="0000FF"/>
                </a:solidFill>
                <a:cs typeface="Calibri" panose="020F0502020204030204" pitchFamily="34" charset="0"/>
              </a:rPr>
              <a:t>No (out of scope)</a:t>
            </a:r>
            <a:endParaRPr lang="en-US" altLang="en-US" sz="2800" dirty="0">
              <a:solidFill>
                <a:srgbClr val="0000FF"/>
              </a:solidFill>
              <a:cs typeface="Calibri" panose="020F0502020204030204" pitchFamily="34" charset="0"/>
            </a:endParaRPr>
          </a:p>
          <a:p>
            <a:pPr>
              <a:spcBef>
                <a:spcPts val="900"/>
              </a:spcBef>
              <a:buClr>
                <a:srgbClr val="B54A10"/>
              </a:buClr>
              <a:buSzPct val="94000"/>
              <a:buNone/>
              <a:defRPr/>
            </a:pPr>
            <a:r>
              <a:rPr lang="en-US" altLang="en-US" sz="2800" dirty="0">
                <a:solidFill>
                  <a:srgbClr val="0000FF"/>
                </a:solidFill>
                <a:cs typeface="Calibri" panose="020F0502020204030204" pitchFamily="34" charset="0"/>
              </a:rPr>
              <a:t>Yes for gains</a:t>
            </a:r>
          </a:p>
          <a:p>
            <a:pPr>
              <a:spcBef>
                <a:spcPts val="900"/>
              </a:spcBef>
              <a:buClr>
                <a:srgbClr val="B54A10"/>
              </a:buClr>
              <a:buSzPct val="94000"/>
              <a:buNone/>
              <a:defRPr/>
            </a:pPr>
            <a:r>
              <a:rPr lang="en-US" altLang="en-US" sz="2800" dirty="0">
                <a:solidFill>
                  <a:srgbClr val="0000FF"/>
                </a:solidFill>
                <a:cs typeface="Calibri" panose="020F0502020204030204" pitchFamily="34" charset="0"/>
              </a:rPr>
              <a:t>Yes for </a:t>
            </a:r>
            <a:r>
              <a:rPr lang="en-US" altLang="en-US" sz="2800" dirty="0" smtClean="0">
                <a:solidFill>
                  <a:srgbClr val="0000FF"/>
                </a:solidFill>
                <a:cs typeface="Calibri" panose="020F0502020204030204" pitchFamily="34" charset="0"/>
              </a:rPr>
              <a:t>gains</a:t>
            </a:r>
          </a:p>
          <a:p>
            <a:pPr>
              <a:spcBef>
                <a:spcPts val="900"/>
              </a:spcBef>
              <a:buClr>
                <a:srgbClr val="B54A10"/>
              </a:buClr>
              <a:buSzPct val="94000"/>
              <a:buNone/>
              <a:defRPr/>
            </a:pPr>
            <a:r>
              <a:rPr lang="en-US" altLang="en-US" sz="2800" dirty="0" smtClean="0">
                <a:solidFill>
                  <a:srgbClr val="0000FF"/>
                </a:solidFill>
                <a:cs typeface="Calibri" panose="020F0502020204030204" pitchFamily="34" charset="0"/>
              </a:rPr>
              <a:t>Maybe (out of scope)</a:t>
            </a:r>
            <a:endParaRPr lang="en-US" altLang="en-US" sz="2800" dirty="0">
              <a:solidFill>
                <a:srgbClr val="0000FF"/>
              </a:solidFill>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r>
              <a:rPr lang="en-US" dirty="0" smtClean="0"/>
              <a:t>NTTC Training – TY2018</a:t>
            </a:r>
            <a:endParaRPr lang="en-US" dirty="0"/>
          </a:p>
        </p:txBody>
      </p:sp>
      <p:sp>
        <p:nvSpPr>
          <p:cNvPr id="7" name="Slide Number Placeholder 6"/>
          <p:cNvSpPr>
            <a:spLocks noGrp="1"/>
          </p:cNvSpPr>
          <p:nvPr>
            <p:ph type="sldNum" sz="quarter" idx="11"/>
          </p:nvPr>
        </p:nvSpPr>
        <p:spPr/>
        <p:txBody>
          <a:bodyPr/>
          <a:lstStyle/>
          <a:p>
            <a:fld id="{CD72C349-D014-4633-AD31-112E8BCED269}" type="slidenum">
              <a:rPr lang="en-US" altLang="en-US" smtClean="0"/>
              <a:pPr/>
              <a:t>8</a:t>
            </a:fld>
            <a:endParaRPr lang="en-US" altLang="en-US" dirty="0"/>
          </a:p>
        </p:txBody>
      </p:sp>
      <p:sp>
        <p:nvSpPr>
          <p:cNvPr id="3" name="Content Placeholder 2"/>
          <p:cNvSpPr>
            <a:spLocks noGrp="1"/>
          </p:cNvSpPr>
          <p:nvPr>
            <p:ph sz="quarter" idx="12"/>
          </p:nvPr>
        </p:nvSpPr>
        <p:spPr/>
        <p:txBody>
          <a:bodyPr>
            <a:normAutofit/>
          </a:bodyPr>
          <a:lstStyle/>
          <a:p>
            <a:r>
              <a:rPr lang="en-US" dirty="0"/>
              <a:t>Schedule D - Capital Gains and Losses</a:t>
            </a:r>
          </a:p>
          <a:p>
            <a:r>
              <a:rPr lang="en-US" dirty="0"/>
              <a:t>Form 8949 - Sales and other Dispositions of Capital Assets</a:t>
            </a:r>
          </a:p>
          <a:p>
            <a:pPr>
              <a:buFont typeface="Wingdings" panose="05000000000000000000" pitchFamily="2" charset="2"/>
              <a:buChar char="Ø"/>
            </a:pPr>
            <a:r>
              <a:rPr lang="en-US" dirty="0" smtClean="0"/>
              <a:t>Input once, TaxSlayer </a:t>
            </a:r>
            <a:r>
              <a:rPr lang="en-US" dirty="0"/>
              <a:t>fills in appropriate forms</a:t>
            </a:r>
          </a:p>
        </p:txBody>
      </p:sp>
      <p:sp>
        <p:nvSpPr>
          <p:cNvPr id="2" name="Title 1"/>
          <p:cNvSpPr>
            <a:spLocks noGrp="1"/>
          </p:cNvSpPr>
          <p:nvPr>
            <p:ph type="title"/>
          </p:nvPr>
        </p:nvSpPr>
        <p:spPr/>
        <p:txBody>
          <a:bodyPr/>
          <a:lstStyle/>
          <a:p>
            <a:r>
              <a:rPr lang="en-US" dirty="0"/>
              <a:t>IRS Reporting Requirement</a:t>
            </a:r>
          </a:p>
        </p:txBody>
      </p:sp>
    </p:spTree>
    <p:extLst>
      <p:ext uri="{BB962C8B-B14F-4D97-AF65-F5344CB8AC3E}">
        <p14:creationId xmlns:p14="http://schemas.microsoft.com/office/powerpoint/2010/main" val="1006860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NTTC Training – TY2018</a:t>
            </a:r>
            <a:endParaRPr lang="en-US" dirty="0"/>
          </a:p>
        </p:txBody>
      </p:sp>
      <p:sp>
        <p:nvSpPr>
          <p:cNvPr id="5" name="Slide Number Placeholder 4"/>
          <p:cNvSpPr>
            <a:spLocks noGrp="1"/>
          </p:cNvSpPr>
          <p:nvPr>
            <p:ph type="sldNum" sz="quarter" idx="11"/>
          </p:nvPr>
        </p:nvSpPr>
        <p:spPr/>
        <p:txBody>
          <a:bodyPr/>
          <a:lstStyle/>
          <a:p>
            <a:fld id="{CD72C349-D014-4633-AD31-112E8BCED269}" type="slidenum">
              <a:rPr lang="en-US" altLang="en-US" smtClean="0"/>
              <a:pPr/>
              <a:t>9</a:t>
            </a:fld>
            <a:endParaRPr lang="en-US" altLang="en-US" dirty="0"/>
          </a:p>
        </p:txBody>
      </p:sp>
      <p:sp>
        <p:nvSpPr>
          <p:cNvPr id="12295" name="Content Placeholder 2"/>
          <p:cNvSpPr>
            <a:spLocks noGrp="1"/>
          </p:cNvSpPr>
          <p:nvPr>
            <p:ph sz="quarter" idx="12"/>
          </p:nvPr>
        </p:nvSpPr>
        <p:spPr/>
        <p:txBody>
          <a:bodyPr>
            <a:normAutofit/>
          </a:bodyPr>
          <a:lstStyle/>
          <a:p>
            <a:r>
              <a:rPr lang="en-US" altLang="en-US" dirty="0" smtClean="0"/>
              <a:t>Report transaction when asset sold</a:t>
            </a:r>
          </a:p>
          <a:p>
            <a:r>
              <a:rPr lang="en-US" altLang="en-US" dirty="0" smtClean="0"/>
              <a:t>Report when asset </a:t>
            </a:r>
            <a:r>
              <a:rPr lang="en-US" altLang="en-US" dirty="0"/>
              <a:t>is otherwise </a:t>
            </a:r>
            <a:r>
              <a:rPr lang="en-US" altLang="en-US" dirty="0" smtClean="0"/>
              <a:t>disposed</a:t>
            </a:r>
          </a:p>
          <a:p>
            <a:pPr lvl="1"/>
            <a:r>
              <a:rPr lang="en-US" altLang="en-US" dirty="0"/>
              <a:t>When bond</a:t>
            </a:r>
            <a:r>
              <a:rPr lang="en-US" altLang="en-US" dirty="0" smtClean="0"/>
              <a:t> redeemed</a:t>
            </a:r>
            <a:endParaRPr lang="en-US" altLang="en-US" dirty="0"/>
          </a:p>
          <a:p>
            <a:pPr lvl="1"/>
            <a:r>
              <a:rPr lang="en-US" altLang="en-US" dirty="0" smtClean="0"/>
              <a:t>When totally worthless</a:t>
            </a:r>
          </a:p>
          <a:p>
            <a:pPr>
              <a:buFont typeface="Wingdings" panose="05000000000000000000" pitchFamily="2" charset="2"/>
              <a:buChar char="Ø"/>
            </a:pPr>
            <a:r>
              <a:rPr lang="en-US" altLang="en-US" dirty="0"/>
              <a:t>Payer will advise </a:t>
            </a:r>
            <a:r>
              <a:rPr lang="en-US" altLang="en-US" dirty="0" smtClean="0"/>
              <a:t>shareholders </a:t>
            </a:r>
            <a:r>
              <a:rPr lang="en-US" altLang="en-US" dirty="0"/>
              <a:t>and report </a:t>
            </a:r>
            <a:r>
              <a:rPr lang="en-US" altLang="en-US" dirty="0" smtClean="0"/>
              <a:t>that </a:t>
            </a:r>
            <a:r>
              <a:rPr lang="en-US" altLang="en-US" dirty="0"/>
              <a:t>which must be </a:t>
            </a:r>
            <a:r>
              <a:rPr lang="en-US" altLang="en-US" dirty="0" smtClean="0"/>
              <a:t>reported only</a:t>
            </a:r>
            <a:endParaRPr lang="en-US" altLang="en-US" dirty="0"/>
          </a:p>
        </p:txBody>
      </p:sp>
      <p:sp>
        <p:nvSpPr>
          <p:cNvPr id="2" name="Title 1"/>
          <p:cNvSpPr>
            <a:spLocks noGrp="1"/>
          </p:cNvSpPr>
          <p:nvPr>
            <p:ph type="title"/>
          </p:nvPr>
        </p:nvSpPr>
        <p:spPr/>
        <p:txBody>
          <a:bodyPr>
            <a:normAutofit/>
          </a:bodyPr>
          <a:lstStyle/>
          <a:p>
            <a:r>
              <a:rPr lang="en-US" dirty="0" smtClean="0"/>
              <a:t>Transaction Reporting</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c476b7e8681bd63b2a6c91ced3fc1172a194817c"/>
</p:tagLst>
</file>

<file path=ppt/theme/theme1.xml><?xml version="1.0" encoding="utf-8"?>
<a:theme xmlns:a="http://schemas.openxmlformats.org/drawingml/2006/main" name="2018 Templ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ARPF PPTX Template Wide v2.potx" id="{9EC42302-1C76-456C-AA3A-B873C1C81271}" vid="{8200FA71-478A-4AA6-9D02-1D1F7039DF9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 Templet.thmx</Template>
  <TotalTime>0</TotalTime>
  <Words>3793</Words>
  <Application>Microsoft Office PowerPoint</Application>
  <PresentationFormat>Widescreen</PresentationFormat>
  <Paragraphs>576</Paragraphs>
  <Slides>54</Slides>
  <Notes>53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Arial</vt:lpstr>
      <vt:lpstr>Calibri</vt:lpstr>
      <vt:lpstr>Verdana</vt:lpstr>
      <vt:lpstr>Wingdings</vt:lpstr>
      <vt:lpstr>2018 Templet</vt:lpstr>
      <vt:lpstr>Capital Gain or Loss</vt:lpstr>
      <vt:lpstr>Introduction</vt:lpstr>
      <vt:lpstr>Capital Asset Taxation</vt:lpstr>
      <vt:lpstr>What is a Capital Asset</vt:lpstr>
      <vt:lpstr>Gain Only Capital Asset</vt:lpstr>
      <vt:lpstr>What is Not a Capital Asset</vt:lpstr>
      <vt:lpstr>Types of Assets Quiz</vt:lpstr>
      <vt:lpstr>IRS Reporting Requirement</vt:lpstr>
      <vt:lpstr>Transaction Reporting</vt:lpstr>
      <vt:lpstr>Transactions Not Reported</vt:lpstr>
      <vt:lpstr>Reporting Information </vt:lpstr>
      <vt:lpstr>Interview – Forms </vt:lpstr>
      <vt:lpstr>Interview – Forms </vt:lpstr>
      <vt:lpstr>Tax-Aide Scope Detail</vt:lpstr>
      <vt:lpstr>Tax-Aide Scope Detail page 2</vt:lpstr>
      <vt:lpstr>Tax-Aide Out of Scope</vt:lpstr>
      <vt:lpstr>Share Basis</vt:lpstr>
      <vt:lpstr>Share Basis</vt:lpstr>
      <vt:lpstr>Stock Splits or Dividends</vt:lpstr>
      <vt:lpstr>Stock Split Example</vt:lpstr>
      <vt:lpstr>Dividend Reinvestment</vt:lpstr>
      <vt:lpstr>Capital Gains Quiz</vt:lpstr>
      <vt:lpstr>Basis of Inherited Property</vt:lpstr>
      <vt:lpstr>Basis of 2010 Inherited Property</vt:lpstr>
      <vt:lpstr>Basis of Inherited Property</vt:lpstr>
      <vt:lpstr>Basis of Gifted Property</vt:lpstr>
      <vt:lpstr>Holding Period</vt:lpstr>
      <vt:lpstr>Holding Period Quiz</vt:lpstr>
      <vt:lpstr>Sales Price</vt:lpstr>
      <vt:lpstr>Sample Brokerage 1099-B</vt:lpstr>
      <vt:lpstr>Summarizing Brokerage Transactions</vt:lpstr>
      <vt:lpstr>Summarizing Brokerage Transactions cont.</vt:lpstr>
      <vt:lpstr>Summarize Brokerage Transactions cont.</vt:lpstr>
      <vt:lpstr>Adjustment Entries in TaxSlayer</vt:lpstr>
      <vt:lpstr>Capital Loss Carryovers</vt:lpstr>
      <vt:lpstr>Computing Loss Carryovers</vt:lpstr>
      <vt:lpstr>Calculating Tax Liability</vt:lpstr>
      <vt:lpstr>Quality Review: Capital Gain or Loss</vt:lpstr>
      <vt:lpstr>Quality Review: Capital Gain or Loss</vt:lpstr>
      <vt:lpstr>Quality Review: Capital Gain or Loss</vt:lpstr>
      <vt:lpstr>Capital Gain or Loss</vt:lpstr>
      <vt:lpstr>Comprehensive Material</vt:lpstr>
      <vt:lpstr>Covered Securities</vt:lpstr>
      <vt:lpstr>Covered/Non-covered Securities</vt:lpstr>
      <vt:lpstr>Limited Scope Applies to Bonds</vt:lpstr>
      <vt:lpstr>Limited Scope Applies to Bonds</vt:lpstr>
      <vt:lpstr>Limited Scope Applies to Bonds</vt:lpstr>
      <vt:lpstr>Wash Sales</vt:lpstr>
      <vt:lpstr>Wash Sale Example 1</vt:lpstr>
      <vt:lpstr>Wash Sale Example 1</vt:lpstr>
      <vt:lpstr>Wash Sale Example 2</vt:lpstr>
      <vt:lpstr>Wash Sale Example 2</vt:lpstr>
      <vt:lpstr>Worthless stock or bond loss</vt:lpstr>
      <vt:lpstr>Comprehensive Material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2018-10-08T14:36:16Z</dcterms:created>
  <dcterms:modified xsi:type="dcterms:W3CDTF">2018-10-09T18:20:59Z</dcterms:modified>
</cp:coreProperties>
</file>